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sldIdLst>
    <p:sldId id="568" r:id="rId2"/>
  </p:sldIdLst>
  <p:sldSz cx="9906000" cy="6858000" type="A4"/>
  <p:notesSz cx="6797675" cy="992822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  <p15:guide id="3" pos="1079">
          <p15:clr>
            <a:srgbClr val="A4A3A4"/>
          </p15:clr>
        </p15:guide>
        <p15:guide id="4" orient="horz" pos="111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ECC2C"/>
    <a:srgbClr val="6AA844"/>
    <a:srgbClr val="006600"/>
    <a:srgbClr val="008000"/>
    <a:srgbClr val="1C7935"/>
    <a:srgbClr val="EFF3EA"/>
    <a:srgbClr val="7E9E81"/>
    <a:srgbClr val="FFE181"/>
    <a:srgbClr val="FFFF99"/>
    <a:srgbClr val="2B60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Средний стиль 3 -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374" autoAdjust="0"/>
    <p:restoredTop sz="94660"/>
  </p:normalViewPr>
  <p:slideViewPr>
    <p:cSldViewPr>
      <p:cViewPr varScale="1">
        <p:scale>
          <a:sx n="102" d="100"/>
          <a:sy n="102" d="100"/>
        </p:scale>
        <p:origin x="378" y="126"/>
      </p:cViewPr>
      <p:guideLst>
        <p:guide orient="horz" pos="2160"/>
        <p:guide pos="3120"/>
        <p:guide pos="1079"/>
        <p:guide orient="horz" pos="111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0482E709-3C8D-4D1B-9103-D1B67282BC47}" type="datetimeFigureOut">
              <a:rPr lang="ru-RU"/>
              <a:pPr>
                <a:defRPr/>
              </a:pPr>
              <a:t>05.11.2020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09613" y="744538"/>
            <a:ext cx="537845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28DCDEB-5CFC-40C8-AA31-AFB0B8DD5D3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701238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52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05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858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811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764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71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669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622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C5055D-4555-49AC-8ACC-1D625FA0A1A8}" type="datetime1">
              <a:rPr lang="ru-RU" smtClean="0"/>
              <a:t>05.11.2020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FCFCED-3037-4F7E-8D71-000911642A2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19793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714765-54DD-4B66-AD89-04E2A473E584}" type="datetime1">
              <a:rPr lang="ru-RU" smtClean="0"/>
              <a:t>05.11.2020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6A0A3F-2C47-4013-B97E-965E7215DBA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07644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7BE7F7-B3D7-4D86-9923-1AC56C78F441}" type="datetime1">
              <a:rPr lang="ru-RU" smtClean="0"/>
              <a:t>05.11.2020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10582E-7571-46B2-B6F7-2C7E7869542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55900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49C214-B5F8-4630-8161-ABFE0A47BCFD}" type="datetime1">
              <a:rPr lang="ru-RU" smtClean="0"/>
              <a:t>05.11.2020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E23F9E-527B-4C34-BE36-D307F16E2BC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61944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333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167">
                <a:solidFill>
                  <a:schemeClr val="tx1">
                    <a:tint val="75000"/>
                  </a:schemeClr>
                </a:solidFill>
              </a:defRPr>
            </a:lvl1pPr>
            <a:lvl2pPr marL="495285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2pPr>
            <a:lvl3pPr marL="990570" indent="0">
              <a:buNone/>
              <a:defRPr sz="1733">
                <a:solidFill>
                  <a:schemeClr val="tx1">
                    <a:tint val="75000"/>
                  </a:schemeClr>
                </a:solidFill>
              </a:defRPr>
            </a:lvl3pPr>
            <a:lvl4pPr marL="1485854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4pPr>
            <a:lvl5pPr marL="1981139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5pPr>
            <a:lvl6pPr marL="2476424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6pPr>
            <a:lvl7pPr marL="2971709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7pPr>
            <a:lvl8pPr marL="3466993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8pPr>
            <a:lvl9pPr marL="3962278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4D5591-2125-433E-8BC4-542B821F33A5}" type="datetime1">
              <a:rPr lang="ru-RU" smtClean="0"/>
              <a:t>05.11.2020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070A7E-80DF-45FC-8E01-0AEF2398CB9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34530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3033"/>
            </a:lvl1pPr>
            <a:lvl2pPr>
              <a:defRPr sz="2600"/>
            </a:lvl2pPr>
            <a:lvl3pPr>
              <a:defRPr sz="2167"/>
            </a:lvl3pPr>
            <a:lvl4pPr>
              <a:defRPr sz="1950"/>
            </a:lvl4pPr>
            <a:lvl5pPr>
              <a:defRPr sz="1950"/>
            </a:lvl5pPr>
            <a:lvl6pPr>
              <a:defRPr sz="1950"/>
            </a:lvl6pPr>
            <a:lvl7pPr>
              <a:defRPr sz="1950"/>
            </a:lvl7pPr>
            <a:lvl8pPr>
              <a:defRPr sz="1950"/>
            </a:lvl8pPr>
            <a:lvl9pPr>
              <a:defRPr sz="195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3033"/>
            </a:lvl1pPr>
            <a:lvl2pPr>
              <a:defRPr sz="2600"/>
            </a:lvl2pPr>
            <a:lvl3pPr>
              <a:defRPr sz="2167"/>
            </a:lvl3pPr>
            <a:lvl4pPr>
              <a:defRPr sz="1950"/>
            </a:lvl4pPr>
            <a:lvl5pPr>
              <a:defRPr sz="1950"/>
            </a:lvl5pPr>
            <a:lvl6pPr>
              <a:defRPr sz="1950"/>
            </a:lvl6pPr>
            <a:lvl7pPr>
              <a:defRPr sz="1950"/>
            </a:lvl7pPr>
            <a:lvl8pPr>
              <a:defRPr sz="1950"/>
            </a:lvl8pPr>
            <a:lvl9pPr>
              <a:defRPr sz="195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8287BF-D776-407B-99F8-91A1722A129E}" type="datetime1">
              <a:rPr lang="ru-RU" smtClean="0"/>
              <a:t>05.11.2020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1CA35D-1E96-4553-A911-4D66B873D1D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26244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5285" indent="0">
              <a:buNone/>
              <a:defRPr sz="2167" b="1"/>
            </a:lvl2pPr>
            <a:lvl3pPr marL="990570" indent="0">
              <a:buNone/>
              <a:defRPr sz="1950" b="1"/>
            </a:lvl3pPr>
            <a:lvl4pPr marL="1485854" indent="0">
              <a:buNone/>
              <a:defRPr sz="1733" b="1"/>
            </a:lvl4pPr>
            <a:lvl5pPr marL="1981139" indent="0">
              <a:buNone/>
              <a:defRPr sz="1733" b="1"/>
            </a:lvl5pPr>
            <a:lvl6pPr marL="2476424" indent="0">
              <a:buNone/>
              <a:defRPr sz="1733" b="1"/>
            </a:lvl6pPr>
            <a:lvl7pPr marL="2971709" indent="0">
              <a:buNone/>
              <a:defRPr sz="1733" b="1"/>
            </a:lvl7pPr>
            <a:lvl8pPr marL="3466993" indent="0">
              <a:buNone/>
              <a:defRPr sz="1733" b="1"/>
            </a:lvl8pPr>
            <a:lvl9pPr marL="3962278" indent="0">
              <a:buNone/>
              <a:defRPr sz="1733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600"/>
            </a:lvl1pPr>
            <a:lvl2pPr>
              <a:defRPr sz="2167"/>
            </a:lvl2pPr>
            <a:lvl3pPr>
              <a:defRPr sz="1950"/>
            </a:lvl3pPr>
            <a:lvl4pPr>
              <a:defRPr sz="1733"/>
            </a:lvl4pPr>
            <a:lvl5pPr>
              <a:defRPr sz="1733"/>
            </a:lvl5pPr>
            <a:lvl6pPr>
              <a:defRPr sz="1733"/>
            </a:lvl6pPr>
            <a:lvl7pPr>
              <a:defRPr sz="1733"/>
            </a:lvl7pPr>
            <a:lvl8pPr>
              <a:defRPr sz="1733"/>
            </a:lvl8pPr>
            <a:lvl9pPr>
              <a:defRPr sz="1733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5285" indent="0">
              <a:buNone/>
              <a:defRPr sz="2167" b="1"/>
            </a:lvl2pPr>
            <a:lvl3pPr marL="990570" indent="0">
              <a:buNone/>
              <a:defRPr sz="1950" b="1"/>
            </a:lvl3pPr>
            <a:lvl4pPr marL="1485854" indent="0">
              <a:buNone/>
              <a:defRPr sz="1733" b="1"/>
            </a:lvl4pPr>
            <a:lvl5pPr marL="1981139" indent="0">
              <a:buNone/>
              <a:defRPr sz="1733" b="1"/>
            </a:lvl5pPr>
            <a:lvl6pPr marL="2476424" indent="0">
              <a:buNone/>
              <a:defRPr sz="1733" b="1"/>
            </a:lvl6pPr>
            <a:lvl7pPr marL="2971709" indent="0">
              <a:buNone/>
              <a:defRPr sz="1733" b="1"/>
            </a:lvl7pPr>
            <a:lvl8pPr marL="3466993" indent="0">
              <a:buNone/>
              <a:defRPr sz="1733" b="1"/>
            </a:lvl8pPr>
            <a:lvl9pPr marL="3962278" indent="0">
              <a:buNone/>
              <a:defRPr sz="1733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600"/>
            </a:lvl1pPr>
            <a:lvl2pPr>
              <a:defRPr sz="2167"/>
            </a:lvl2pPr>
            <a:lvl3pPr>
              <a:defRPr sz="1950"/>
            </a:lvl3pPr>
            <a:lvl4pPr>
              <a:defRPr sz="1733"/>
            </a:lvl4pPr>
            <a:lvl5pPr>
              <a:defRPr sz="1733"/>
            </a:lvl5pPr>
            <a:lvl6pPr>
              <a:defRPr sz="1733"/>
            </a:lvl6pPr>
            <a:lvl7pPr>
              <a:defRPr sz="1733"/>
            </a:lvl7pPr>
            <a:lvl8pPr>
              <a:defRPr sz="1733"/>
            </a:lvl8pPr>
            <a:lvl9pPr>
              <a:defRPr sz="1733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05717E-582C-4C29-A3A9-4F83E05774A5}" type="datetime1">
              <a:rPr lang="ru-RU" smtClean="0"/>
              <a:t>05.11.2020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1C5CF0-8859-4130-A998-2C67CA41AB0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53314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0E7B54-8BD5-428F-AF8C-0DCA3539D486}" type="datetime1">
              <a:rPr lang="ru-RU" smtClean="0"/>
              <a:t>05.11.2020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FF4F13-7415-47B7-8BE6-0B93ACDA7D0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08378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BDD4DC-869F-4669-87D4-90F6F6CAEFCD}" type="datetime1">
              <a:rPr lang="ru-RU" smtClean="0"/>
              <a:t>05.11.2020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92C4F3-5603-4EFE-9F9C-2C48E1CDF2F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79836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167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467"/>
            </a:lvl1pPr>
            <a:lvl2pPr>
              <a:defRPr sz="3033"/>
            </a:lvl2pPr>
            <a:lvl3pPr>
              <a:defRPr sz="2600"/>
            </a:lvl3pPr>
            <a:lvl4pPr>
              <a:defRPr sz="2167"/>
            </a:lvl4pPr>
            <a:lvl5pPr>
              <a:defRPr sz="2167"/>
            </a:lvl5pPr>
            <a:lvl6pPr>
              <a:defRPr sz="2167"/>
            </a:lvl6pPr>
            <a:lvl7pPr>
              <a:defRPr sz="2167"/>
            </a:lvl7pPr>
            <a:lvl8pPr>
              <a:defRPr sz="2167"/>
            </a:lvl8pPr>
            <a:lvl9pPr>
              <a:defRPr sz="2167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517"/>
            </a:lvl1pPr>
            <a:lvl2pPr marL="495285" indent="0">
              <a:buNone/>
              <a:defRPr sz="1300"/>
            </a:lvl2pPr>
            <a:lvl3pPr marL="990570" indent="0">
              <a:buNone/>
              <a:defRPr sz="1083"/>
            </a:lvl3pPr>
            <a:lvl4pPr marL="1485854" indent="0">
              <a:buNone/>
              <a:defRPr sz="975"/>
            </a:lvl4pPr>
            <a:lvl5pPr marL="1981139" indent="0">
              <a:buNone/>
              <a:defRPr sz="975"/>
            </a:lvl5pPr>
            <a:lvl6pPr marL="2476424" indent="0">
              <a:buNone/>
              <a:defRPr sz="975"/>
            </a:lvl6pPr>
            <a:lvl7pPr marL="2971709" indent="0">
              <a:buNone/>
              <a:defRPr sz="975"/>
            </a:lvl7pPr>
            <a:lvl8pPr marL="3466993" indent="0">
              <a:buNone/>
              <a:defRPr sz="975"/>
            </a:lvl8pPr>
            <a:lvl9pPr marL="3962278" indent="0">
              <a:buNone/>
              <a:defRPr sz="9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ABA247-98D1-4A62-BFE6-BBD6BC496829}" type="datetime1">
              <a:rPr lang="ru-RU" smtClean="0"/>
              <a:t>05.11.2020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3BA903-05A2-4FBF-8CC7-694487B721F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47376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167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467"/>
            </a:lvl1pPr>
            <a:lvl2pPr marL="495285" indent="0">
              <a:buNone/>
              <a:defRPr sz="3033"/>
            </a:lvl2pPr>
            <a:lvl3pPr marL="990570" indent="0">
              <a:buNone/>
              <a:defRPr sz="2600"/>
            </a:lvl3pPr>
            <a:lvl4pPr marL="1485854" indent="0">
              <a:buNone/>
              <a:defRPr sz="2167"/>
            </a:lvl4pPr>
            <a:lvl5pPr marL="1981139" indent="0">
              <a:buNone/>
              <a:defRPr sz="2167"/>
            </a:lvl5pPr>
            <a:lvl6pPr marL="2476424" indent="0">
              <a:buNone/>
              <a:defRPr sz="2167"/>
            </a:lvl6pPr>
            <a:lvl7pPr marL="2971709" indent="0">
              <a:buNone/>
              <a:defRPr sz="2167"/>
            </a:lvl7pPr>
            <a:lvl8pPr marL="3466993" indent="0">
              <a:buNone/>
              <a:defRPr sz="2167"/>
            </a:lvl8pPr>
            <a:lvl9pPr marL="3962278" indent="0">
              <a:buNone/>
              <a:defRPr sz="2167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517"/>
            </a:lvl1pPr>
            <a:lvl2pPr marL="495285" indent="0">
              <a:buNone/>
              <a:defRPr sz="1300"/>
            </a:lvl2pPr>
            <a:lvl3pPr marL="990570" indent="0">
              <a:buNone/>
              <a:defRPr sz="1083"/>
            </a:lvl3pPr>
            <a:lvl4pPr marL="1485854" indent="0">
              <a:buNone/>
              <a:defRPr sz="975"/>
            </a:lvl4pPr>
            <a:lvl5pPr marL="1981139" indent="0">
              <a:buNone/>
              <a:defRPr sz="975"/>
            </a:lvl5pPr>
            <a:lvl6pPr marL="2476424" indent="0">
              <a:buNone/>
              <a:defRPr sz="975"/>
            </a:lvl6pPr>
            <a:lvl7pPr marL="2971709" indent="0">
              <a:buNone/>
              <a:defRPr sz="975"/>
            </a:lvl7pPr>
            <a:lvl8pPr marL="3466993" indent="0">
              <a:buNone/>
              <a:defRPr sz="975"/>
            </a:lvl8pPr>
            <a:lvl9pPr marL="3962278" indent="0">
              <a:buNone/>
              <a:defRPr sz="9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8ED42-E987-4327-A30D-94BC98A5A2D6}" type="datetime1">
              <a:rPr lang="ru-RU" smtClean="0"/>
              <a:t>05.11.2020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A0FB70-8879-418A-ABCD-56AD68DFA2F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56909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99B23C1-4E98-46A1-9BE3-85755E1709B5}" type="datetime1">
              <a:rPr lang="ru-RU" smtClean="0"/>
              <a:t>05.11.2020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solidFill>
                  <a:srgbClr val="898989"/>
                </a:solidFill>
              </a:defRPr>
            </a:lvl1pPr>
          </a:lstStyle>
          <a:p>
            <a:fld id="{A625D831-6349-49F0-B326-C059DFC274EB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7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7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7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7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700">
          <a:solidFill>
            <a:schemeClr val="tx1"/>
          </a:solidFill>
          <a:latin typeface="Calibri" panose="020F0502020204030204" pitchFamily="34" charset="0"/>
        </a:defRPr>
      </a:lvl5pPr>
      <a:lvl6pPr marL="495285" algn="ctr" rtl="0" fontAlgn="base">
        <a:spcBef>
          <a:spcPct val="0"/>
        </a:spcBef>
        <a:spcAft>
          <a:spcPct val="0"/>
        </a:spcAft>
        <a:defRPr sz="4767">
          <a:solidFill>
            <a:schemeClr val="tx1"/>
          </a:solidFill>
          <a:latin typeface="Calibri" panose="020F0502020204030204" pitchFamily="34" charset="0"/>
        </a:defRPr>
      </a:lvl6pPr>
      <a:lvl7pPr marL="990570" algn="ctr" rtl="0" fontAlgn="base">
        <a:spcBef>
          <a:spcPct val="0"/>
        </a:spcBef>
        <a:spcAft>
          <a:spcPct val="0"/>
        </a:spcAft>
        <a:defRPr sz="4767">
          <a:solidFill>
            <a:schemeClr val="tx1"/>
          </a:solidFill>
          <a:latin typeface="Calibri" panose="020F0502020204030204" pitchFamily="34" charset="0"/>
        </a:defRPr>
      </a:lvl7pPr>
      <a:lvl8pPr marL="1485854" algn="ctr" rtl="0" fontAlgn="base">
        <a:spcBef>
          <a:spcPct val="0"/>
        </a:spcBef>
        <a:spcAft>
          <a:spcPct val="0"/>
        </a:spcAft>
        <a:defRPr sz="4767">
          <a:solidFill>
            <a:schemeClr val="tx1"/>
          </a:solidFill>
          <a:latin typeface="Calibri" panose="020F0502020204030204" pitchFamily="34" charset="0"/>
        </a:defRPr>
      </a:lvl8pPr>
      <a:lvl9pPr marL="1981139" algn="ctr" rtl="0" fontAlgn="base">
        <a:spcBef>
          <a:spcPct val="0"/>
        </a:spcBef>
        <a:spcAft>
          <a:spcPct val="0"/>
        </a:spcAft>
        <a:defRPr sz="4767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69888" indent="-36988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803275" indent="-307975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36663" indent="-24606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31963" indent="-24606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227263" indent="-24606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724066" indent="-247642" algn="l" defTabSz="9905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6pPr>
      <a:lvl7pPr marL="3219351" indent="-247642" algn="l" defTabSz="9905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7pPr>
      <a:lvl8pPr marL="3714636" indent="-247642" algn="l" defTabSz="9905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8pPr>
      <a:lvl9pPr marL="4209920" indent="-247642" algn="l" defTabSz="9905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1pPr>
      <a:lvl2pPr marL="495285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90570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3pPr>
      <a:lvl4pPr marL="1485854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4pPr>
      <a:lvl5pPr marL="1981139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5pPr>
      <a:lvl6pPr marL="2476424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09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7pPr>
      <a:lvl8pPr marL="3466993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8pPr>
      <a:lvl9pPr marL="3962278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shb.ru/natural/loans/mortgage_all/village_mortgage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g"/><Relationship Id="rId5" Type="http://schemas.openxmlformats.org/officeDocument/2006/relationships/image" Target="../media/image2.jpeg"/><Relationship Id="rId4" Type="http://schemas.openxmlformats.org/officeDocument/2006/relationships/hyperlink" Target="mailto:SurzhkoEA@Hab.rshb.r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Рисунок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1272" y="5801760"/>
            <a:ext cx="2420542" cy="4209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AutoShape 2" descr="Сельская ипотека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155575" y="-5556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4" descr="Сельская ипотека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307975" y="-4032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460375" y="4221088"/>
            <a:ext cx="9245153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b="1" cap="all" dirty="0">
                <a:latin typeface="Calibri" panose="020F0502020204030204"/>
                <a:ea typeface="VTB Group Cond" charset="0"/>
                <a:cs typeface="Arial" panose="020B0604020202020204" pitchFamily="34" charset="0"/>
              </a:rPr>
              <a:t>Ваш </a:t>
            </a:r>
            <a:r>
              <a:rPr lang="ru-RU" sz="2400" b="1" cap="all" dirty="0" smtClean="0">
                <a:latin typeface="Calibri" panose="020F0502020204030204"/>
                <a:ea typeface="VTB Group Cond" charset="0"/>
                <a:cs typeface="Arial" panose="020B0604020202020204" pitchFamily="34" charset="0"/>
              </a:rPr>
              <a:t>персональный менеджер:                                     </a:t>
            </a:r>
          </a:p>
          <a:p>
            <a:pPr lvl="0"/>
            <a:r>
              <a:rPr lang="ru-RU" b="1" cap="all" dirty="0" smtClean="0">
                <a:solidFill>
                  <a:srgbClr val="C00000"/>
                </a:solidFill>
                <a:latin typeface="Calibri" panose="020F0502020204030204"/>
                <a:ea typeface="VTB Group Cond" charset="0"/>
                <a:cs typeface="Arial" panose="020B0604020202020204" pitchFamily="34" charset="0"/>
              </a:rPr>
              <a:t>Суржко елизавета Александровна                        </a:t>
            </a:r>
            <a:r>
              <a:rPr lang="ru-RU" b="1" cap="all" dirty="0" err="1" smtClean="0">
                <a:solidFill>
                  <a:srgbClr val="C00000"/>
                </a:solidFill>
                <a:latin typeface="Calibri" panose="020F0502020204030204"/>
                <a:ea typeface="VTB Group Cond" charset="0"/>
                <a:cs typeface="Arial" panose="020B0604020202020204" pitchFamily="34" charset="0"/>
              </a:rPr>
              <a:t>терещенко</a:t>
            </a:r>
            <a:r>
              <a:rPr lang="ru-RU" b="1" cap="all" dirty="0" smtClean="0">
                <a:solidFill>
                  <a:srgbClr val="C00000"/>
                </a:solidFill>
                <a:latin typeface="Calibri" panose="020F0502020204030204"/>
                <a:ea typeface="VTB Group Cond" charset="0"/>
                <a:cs typeface="Arial" panose="020B0604020202020204" pitchFamily="34" charset="0"/>
              </a:rPr>
              <a:t> Анастасия </a:t>
            </a:r>
            <a:r>
              <a:rPr lang="ru-RU" b="1" cap="all" dirty="0" err="1" smtClean="0">
                <a:solidFill>
                  <a:srgbClr val="C00000"/>
                </a:solidFill>
                <a:latin typeface="Calibri" panose="020F0502020204030204"/>
                <a:ea typeface="VTB Group Cond" charset="0"/>
                <a:cs typeface="Arial" panose="020B0604020202020204" pitchFamily="34" charset="0"/>
              </a:rPr>
              <a:t>николаевна</a:t>
            </a:r>
            <a:endParaRPr lang="ru-RU" b="1" cap="all" dirty="0">
              <a:solidFill>
                <a:srgbClr val="C00000"/>
              </a:solidFill>
              <a:latin typeface="Calibri" panose="020F0502020204030204"/>
              <a:ea typeface="VTB Group Cond" charset="0"/>
              <a:cs typeface="Arial" panose="020B0604020202020204" pitchFamily="34" charset="0"/>
            </a:endParaRPr>
          </a:p>
          <a:p>
            <a:pPr lvl="0"/>
            <a:r>
              <a:rPr lang="ru-RU" b="1" cap="all" dirty="0">
                <a:latin typeface="Calibri" panose="020F0502020204030204"/>
                <a:ea typeface="VTB Group Cond" charset="0"/>
                <a:cs typeface="Arial" panose="020B0604020202020204" pitchFamily="34" charset="0"/>
              </a:rPr>
              <a:t>Тел: </a:t>
            </a:r>
            <a:r>
              <a:rPr lang="ru-RU" b="1" cap="all" dirty="0" smtClean="0">
                <a:latin typeface="Calibri" panose="020F0502020204030204"/>
                <a:ea typeface="VTB Group Cond" charset="0"/>
                <a:cs typeface="Arial" panose="020B0604020202020204" pitchFamily="34" charset="0"/>
              </a:rPr>
              <a:t>8-989-841-27-05                                                          тел:8-964-829-12-46</a:t>
            </a:r>
          </a:p>
          <a:p>
            <a:pPr lvl="0"/>
            <a:r>
              <a:rPr lang="en-US" b="1" cap="all" dirty="0" smtClean="0">
                <a:latin typeface="Calibri" panose="020F0502020204030204"/>
                <a:ea typeface="VTB Group Cond" charset="0"/>
                <a:cs typeface="Arial" panose="020B0604020202020204" pitchFamily="34" charset="0"/>
                <a:hlinkClick r:id="rId4"/>
              </a:rPr>
              <a:t>SurzhkoEA@Hab.rshb.ru</a:t>
            </a:r>
            <a:r>
              <a:rPr lang="ru-RU" b="1" cap="all" dirty="0" smtClean="0">
                <a:latin typeface="Calibri" panose="020F0502020204030204"/>
                <a:ea typeface="VTB Group Cond" charset="0"/>
                <a:cs typeface="Arial" panose="020B0604020202020204" pitchFamily="34" charset="0"/>
              </a:rPr>
              <a:t>                                              </a:t>
            </a:r>
            <a:r>
              <a:rPr lang="en-US" b="1" cap="all" dirty="0" smtClean="0">
                <a:latin typeface="Calibri" panose="020F0502020204030204"/>
                <a:ea typeface="VTB Group Cond" charset="0"/>
                <a:cs typeface="Arial" panose="020B0604020202020204" pitchFamily="34" charset="0"/>
              </a:rPr>
              <a:t>TereshchenkoAN@Hab.rshb.ru</a:t>
            </a:r>
            <a:endParaRPr lang="ru-RU" b="1" cap="all" dirty="0">
              <a:latin typeface="Calibri" panose="020F0502020204030204"/>
              <a:ea typeface="VTB Group Cond" charset="0"/>
              <a:cs typeface="Arial" panose="020B0604020202020204" pitchFamily="34" charset="0"/>
            </a:endParaRPr>
          </a:p>
        </p:txBody>
      </p:sp>
      <p:pic>
        <p:nvPicPr>
          <p:cNvPr id="13" name="Picture 7" descr="Covers Stripes 01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6185"/>
          <a:stretch>
            <a:fillRect/>
          </a:stretch>
        </p:blipFill>
        <p:spPr bwMode="auto">
          <a:xfrm>
            <a:off x="-15552" y="6453336"/>
            <a:ext cx="9921512" cy="677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796" y="0"/>
            <a:ext cx="9906000" cy="3816424"/>
          </a:xfrm>
          <a:prstGeom prst="rect">
            <a:avLst/>
          </a:prstGeom>
          <a:solidFill>
            <a:srgbClr val="FFC000"/>
          </a:solidFill>
          <a:ln w="9525" cap="flat" cmpd="sng" algn="ctr">
            <a:noFill/>
            <a:prstDash val="solid"/>
          </a:ln>
          <a:effectLst/>
        </p:spPr>
      </p:pic>
      <p:sp>
        <p:nvSpPr>
          <p:cNvPr id="2" name="TextBox 1"/>
          <p:cNvSpPr txBox="1"/>
          <p:nvPr/>
        </p:nvSpPr>
        <p:spPr>
          <a:xfrm>
            <a:off x="124561" y="788693"/>
            <a:ext cx="4488723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Ипотечный кредит </a:t>
            </a:r>
          </a:p>
          <a:p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на строительство и покупку жилья на селе</a:t>
            </a:r>
          </a:p>
          <a:p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Теперь доступно -рефинансирование</a:t>
            </a:r>
          </a:p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потечных кредитов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274" y="944026"/>
            <a:ext cx="73025" cy="2215991"/>
          </a:xfrm>
          <a:prstGeom prst="rect">
            <a:avLst/>
          </a:prstGeom>
          <a:solidFill>
            <a:srgbClr val="FEC9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4320824" y="1408393"/>
            <a:ext cx="1345925" cy="1345925"/>
          </a:xfrm>
          <a:prstGeom prst="ellipse">
            <a:avLst/>
          </a:prstGeom>
          <a:solidFill>
            <a:srgbClr val="FFC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56161" y="1729489"/>
            <a:ext cx="12105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/>
              <a:t>2,7%</a:t>
            </a:r>
            <a:endParaRPr lang="ru-RU" sz="4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771273" y="1555993"/>
            <a:ext cx="3945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от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4519387" y="2263066"/>
            <a:ext cx="9893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годовых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4274" y="3284984"/>
            <a:ext cx="4766999" cy="53216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800" dirty="0" smtClean="0">
                <a:solidFill>
                  <a:schemeClr val="tx1"/>
                </a:solidFill>
              </a:rPr>
              <a:t>* Ипотечный </a:t>
            </a:r>
            <a:r>
              <a:rPr lang="ru-RU" sz="800" dirty="0">
                <a:solidFill>
                  <a:schemeClr val="tx1"/>
                </a:solidFill>
              </a:rPr>
              <a:t>кредит должен быть </a:t>
            </a:r>
            <a:r>
              <a:rPr lang="ru-RU" sz="800" dirty="0" smtClean="0">
                <a:solidFill>
                  <a:schemeClr val="tx1"/>
                </a:solidFill>
              </a:rPr>
              <a:t>заключен после 01.01.2020 г. </a:t>
            </a:r>
            <a:r>
              <a:rPr lang="ru-RU" sz="800" dirty="0">
                <a:solidFill>
                  <a:schemeClr val="tx1"/>
                </a:solidFill>
              </a:rPr>
              <a:t>между заемщиком/</a:t>
            </a:r>
            <a:r>
              <a:rPr lang="ru-RU" sz="800" dirty="0" err="1">
                <a:solidFill>
                  <a:schemeClr val="tx1"/>
                </a:solidFill>
              </a:rPr>
              <a:t>созаемщиком</a:t>
            </a:r>
            <a:r>
              <a:rPr lang="ru-RU" sz="800" dirty="0">
                <a:solidFill>
                  <a:schemeClr val="tx1"/>
                </a:solidFill>
              </a:rPr>
              <a:t> </a:t>
            </a:r>
            <a:r>
              <a:rPr lang="ru-RU" sz="800" dirty="0" smtClean="0">
                <a:solidFill>
                  <a:schemeClr val="tx1"/>
                </a:solidFill>
              </a:rPr>
              <a:t>и </a:t>
            </a:r>
            <a:r>
              <a:rPr lang="ru-RU" sz="800" dirty="0">
                <a:solidFill>
                  <a:schemeClr val="tx1"/>
                </a:solidFill>
              </a:rPr>
              <a:t>АО «ДОМ.РФ»/одним из уполномоченных </a:t>
            </a:r>
            <a:r>
              <a:rPr lang="ru-RU" sz="800" dirty="0" smtClean="0">
                <a:solidFill>
                  <a:schemeClr val="tx1"/>
                </a:solidFill>
              </a:rPr>
              <a:t>банков:</a:t>
            </a:r>
            <a:endParaRPr lang="ru-RU" sz="800" dirty="0">
              <a:solidFill>
                <a:schemeClr val="tx1"/>
              </a:solidFill>
            </a:endParaRPr>
          </a:p>
          <a:p>
            <a:pPr algn="just"/>
            <a:r>
              <a:rPr lang="ru-RU" sz="800" dirty="0">
                <a:solidFill>
                  <a:schemeClr val="tx1"/>
                </a:solidFill>
              </a:rPr>
              <a:t>АО «Россельхозбанк», ПАО Сбербанк, АКБ «</a:t>
            </a:r>
            <a:r>
              <a:rPr lang="ru-RU" sz="800" dirty="0" err="1">
                <a:solidFill>
                  <a:schemeClr val="tx1"/>
                </a:solidFill>
              </a:rPr>
              <a:t>Энергобанк</a:t>
            </a:r>
            <a:r>
              <a:rPr lang="ru-RU" sz="800" dirty="0">
                <a:solidFill>
                  <a:schemeClr val="tx1"/>
                </a:solidFill>
              </a:rPr>
              <a:t>», РНКБ (ПАО), АК БАРС Банк, ПАО «Дальневосточный банк», Банк «Левобережный (ПАО),  Банк «Центр-Инвест»</a:t>
            </a:r>
          </a:p>
        </p:txBody>
      </p:sp>
    </p:spTree>
    <p:extLst>
      <p:ext uri="{BB962C8B-B14F-4D97-AF65-F5344CB8AC3E}">
        <p14:creationId xmlns:p14="http://schemas.microsoft.com/office/powerpoint/2010/main" val="244851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14167</TotalTime>
  <Words>92</Words>
  <Application>Microsoft Office PowerPoint</Application>
  <PresentationFormat>Лист A4 (210x297 мм)</PresentationFormat>
  <Paragraphs>14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VTB Group Cond</vt:lpstr>
      <vt:lpstr>Тема Office</vt:lpstr>
      <vt:lpstr>Презентация PowerPoint</vt:lpstr>
    </vt:vector>
  </TitlesOfParts>
  <Company>Россельхозбанк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Иванов-Даль Андрей Михайлович</dc:creator>
  <cp:lastModifiedBy>Кельгина Екатерина Петровна</cp:lastModifiedBy>
  <cp:revision>555</cp:revision>
  <cp:lastPrinted>2020-10-30T10:21:32Z</cp:lastPrinted>
  <dcterms:created xsi:type="dcterms:W3CDTF">2019-11-26T12:29:04Z</dcterms:created>
  <dcterms:modified xsi:type="dcterms:W3CDTF">2020-11-05T02:56:14Z</dcterms:modified>
</cp:coreProperties>
</file>