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28"/>
  </p:notesMasterIdLst>
  <p:sldIdLst>
    <p:sldId id="256" r:id="rId2"/>
    <p:sldId id="257" r:id="rId3"/>
    <p:sldId id="283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76" r:id="rId16"/>
    <p:sldId id="277" r:id="rId17"/>
    <p:sldId id="278" r:id="rId18"/>
    <p:sldId id="279" r:id="rId19"/>
    <p:sldId id="286" r:id="rId20"/>
    <p:sldId id="284" r:id="rId21"/>
    <p:sldId id="294" r:id="rId22"/>
    <p:sldId id="295" r:id="rId23"/>
    <p:sldId id="296" r:id="rId24"/>
    <p:sldId id="297" r:id="rId25"/>
    <p:sldId id="298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088"/>
    <a:srgbClr val="CC3300"/>
    <a:srgbClr val="FF9900"/>
    <a:srgbClr val="FF99CC"/>
    <a:srgbClr val="66FF99"/>
    <a:srgbClr val="CCFFCC"/>
    <a:srgbClr val="FF0066"/>
    <a:srgbClr val="388DB5"/>
    <a:srgbClr val="33CC33"/>
    <a:srgbClr val="156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84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285022891226102E-2"/>
          <c:y val="3.2105067452815716E-2"/>
          <c:w val="0.97342995421754752"/>
          <c:h val="0.76979218805801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0"/>
              <c:layout>
                <c:manualLayout>
                  <c:x val="1.0869564183730404E-2"/>
                  <c:y val="-8.7559274871315713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i="0" baseline="0" dirty="0" smtClean="0"/>
                      <a:t>21732,44</a:t>
                    </a:r>
                    <a:endParaRPr lang="en-US" sz="1200" b="0" i="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2464236708866363E-3"/>
                  <c:y val="-4.377963743565775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0" i="0" baseline="0" dirty="0" smtClean="0"/>
                      <a:t>24111,80</a:t>
                    </a:r>
                    <a:endParaRPr lang="en-US" sz="1200" b="0" i="0" baseline="0" dirty="0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F03-427C-9DCE-C13FE50320CD}"/>
                </c:ext>
                <c:ext xmlns:c15="http://schemas.microsoft.com/office/drawing/2012/chart" uri="{CE6537A1-D6FC-4f65-9D91-7224C49458BB}">
                  <c15:layout>
                    <c:manualLayout>
                      <c:w val="6.9492747014649942E-2"/>
                      <c:h val="5.431593684517267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6618348299825352E-3"/>
                  <c:y val="-1.459321247855257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i="0" baseline="0" dirty="0" smtClean="0"/>
                      <a:t>24506,80</a:t>
                    </a:r>
                    <a:endParaRPr lang="en-US" sz="1200" b="0" i="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F03-427C-9DCE-C13FE50320C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21732.44</c:v>
                </c:pt>
                <c:pt idx="1">
                  <c:v>24111.8</c:v>
                </c:pt>
                <c:pt idx="2">
                  <c:v>24506.799999999999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03-427C-9DCE-C13FE50320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0"/>
              <c:layout>
                <c:manualLayout>
                  <c:x val="6.038628204205641E-3"/>
                  <c:y val="-6.1482154836386121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i="0" baseline="0" dirty="0" smtClean="0"/>
                      <a:t>78740,60</a:t>
                    </a:r>
                    <a:endParaRPr lang="en-US" sz="1200" b="0" i="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F03-427C-9DCE-C13FE50320C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869564183730449E-2"/>
                  <c:y val="-8.7559274871315436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i="0" baseline="0" dirty="0" smtClean="0"/>
                      <a:t>6320,90</a:t>
                    </a:r>
                    <a:endParaRPr lang="en-US" sz="1200" b="0" i="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F03-427C-9DCE-C13FE50320C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4541054762347963E-3"/>
                  <c:y val="-5.837284991421032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0" i="0" baseline="0" dirty="0" smtClean="0"/>
                      <a:t>6812,30</a:t>
                    </a:r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F03-427C-9DCE-C13FE50320C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78740.600000000006</c:v>
                </c:pt>
                <c:pt idx="1">
                  <c:v>6320.9</c:v>
                </c:pt>
                <c:pt idx="2">
                  <c:v>6812.3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03-427C-9DCE-C13FE5032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3593168"/>
        <c:axId val="213593560"/>
        <c:axId val="0"/>
      </c:bar3DChart>
      <c:catAx>
        <c:axId val="21359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3593560"/>
        <c:crosses val="autoZero"/>
        <c:auto val="1"/>
        <c:lblAlgn val="ctr"/>
        <c:lblOffset val="100"/>
        <c:noMultiLvlLbl val="0"/>
      </c:catAx>
      <c:valAx>
        <c:axId val="21359356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35931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4.1342572811577792E-2"/>
          <c:y val="0.92017535755668756"/>
          <c:w val="0.88349843247190585"/>
          <c:h val="6.23127874690498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642217312960221E-2"/>
                  <c:y val="-1.12198890644512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5907,80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173747092151955E-2"/>
                  <c:y val="-8.414958348826329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6395,20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2443493977099142E-3"/>
                  <c:y val="-4.341390310071713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4628,20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C11-48DF-BBAB-3EF73B2E3E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0948115419734916E-3"/>
                  <c:y val="-5.6099445322257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C11-48DF-BBAB-3EF73B2E3E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2020 года (на 01.01.2020)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 formatCode="#,##0.000_р_.">
                  <c:v>5907.8</c:v>
                </c:pt>
                <c:pt idx="1">
                  <c:v>6395.2</c:v>
                </c:pt>
                <c:pt idx="2">
                  <c:v>4628.2</c:v>
                </c:pt>
                <c:pt idx="3">
                  <c:v>5105.2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11-48DF-BBAB-3EF73B2E3E6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035283294736869E-2"/>
                  <c:y val="-1.7976247472385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21609,43</a:t>
                    </a:r>
                    <a:endParaRPr lang="en-US" dirty="0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3.5474057709867497E-3"/>
                  <c:y val="-1.68298335966768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71920,30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0948115419734916E-3"/>
                  <c:y val="-1.12198890644513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1263,80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C11-48DF-BBAB-3EF73B2E3E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9123429516445844E-3"/>
                  <c:y val="-8.414916798338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C11-48DF-BBAB-3EF73B2E3E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2020 года (на 01.01.2020)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Лист1!$C$2:$C$5</c:f>
              <c:numCache>
                <c:formatCode>0.00</c:formatCode>
                <c:ptCount val="4"/>
                <c:pt idx="0" formatCode="#,##0.000_р_.">
                  <c:v>21609.43</c:v>
                </c:pt>
                <c:pt idx="1">
                  <c:v>71920.3</c:v>
                </c:pt>
                <c:pt idx="2">
                  <c:v>1263.8</c:v>
                </c:pt>
                <c:pt idx="3">
                  <c:v>1263.8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11-48DF-BBAB-3EF73B2E3E6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554560264604827E-2"/>
                  <c:y val="-1.40248613305640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380,90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425,10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428,90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2020 года (на 01.01.2020)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Лист1!$D$2:$D$5</c:f>
              <c:numCache>
                <c:formatCode>0.00</c:formatCode>
                <c:ptCount val="4"/>
                <c:pt idx="0" formatCode="#,##0.000_р_.">
                  <c:v>380.9</c:v>
                </c:pt>
                <c:pt idx="1">
                  <c:v>425.1</c:v>
                </c:pt>
                <c:pt idx="2">
                  <c:v>428.9</c:v>
                </c:pt>
                <c:pt idx="3">
                  <c:v>443.3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C11-48DF-BBAB-3EF73B2E3E6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4597487226313268E-3"/>
                  <c:y val="-8.414916798338396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298743613156634E-3"/>
                  <c:y val="-1.4024861330564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0948115419734916E-3"/>
                  <c:y val="-5.6099445322255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C11-48DF-BBAB-3EF73B2E3E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7298743613156634E-3"/>
                  <c:y val="-8.414916798338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DC11-48DF-BBAB-3EF73B2E3E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2020 года (на 01.01.2020)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Лист1!$E$2:$E$5</c:f>
              <c:numCache>
                <c:formatCode>0.00</c:formatCode>
                <c:ptCount val="4"/>
                <c:pt idx="0">
                  <c:v>473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C11-48DF-BBAB-3EF73B2E3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13589640"/>
        <c:axId val="237137872"/>
        <c:axId val="0"/>
      </c:bar3DChart>
      <c:catAx>
        <c:axId val="213589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137872"/>
        <c:crosses val="autoZero"/>
        <c:auto val="1"/>
        <c:lblAlgn val="ctr"/>
        <c:lblOffset val="100"/>
        <c:noMultiLvlLbl val="0"/>
      </c:catAx>
      <c:valAx>
        <c:axId val="2371378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00_р_." sourceLinked="1"/>
        <c:majorTickMark val="none"/>
        <c:minorTickMark val="none"/>
        <c:tickLblPos val="nextTo"/>
        <c:crossAx val="213589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821094638428381"/>
          <c:y val="0.15288240188813576"/>
          <c:w val="0.27056060240558172"/>
          <c:h val="0.468800827007141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3">
            <a:lumMod val="40000"/>
            <a:lumOff val="6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669850912600513E-3"/>
                  <c:y val="-5.53233957413183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21177,10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9D5-4412-BE0F-1DCB6DE047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823254135166116E-4"/>
                  <c:y val="-6.6845473043348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9D5-4412-BE0F-1DCB6DE047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557791808899324E-17"/>
                  <c:y val="-5.8089565528384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9D5-4412-BE0F-1DCB6DE047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669850912600737E-3"/>
                  <c:y val="-5.8089565528384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9D5-4412-BE0F-1DCB6DE047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Оценка 2020 года</c:v>
                </c:pt>
                <c:pt idx="1">
                  <c:v>2021 год</c:v>
                </c:pt>
                <c:pt idx="2">
                  <c:v>2022 год 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21177.1</c:v>
                </c:pt>
                <c:pt idx="1">
                  <c:v>21732.44</c:v>
                </c:pt>
                <c:pt idx="2">
                  <c:v>24111.8</c:v>
                </c:pt>
                <c:pt idx="3">
                  <c:v>24506.799999999999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D5-4412-BE0F-1DCB6DE047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7138656"/>
        <c:axId val="237139048"/>
        <c:axId val="251197024"/>
      </c:bar3DChart>
      <c:catAx>
        <c:axId val="2371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7139048"/>
        <c:crosses val="autoZero"/>
        <c:auto val="1"/>
        <c:lblAlgn val="ctr"/>
        <c:lblOffset val="100"/>
        <c:noMultiLvlLbl val="0"/>
      </c:catAx>
      <c:valAx>
        <c:axId val="2371390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237138656"/>
        <c:crosses val="autoZero"/>
        <c:crossBetween val="between"/>
      </c:valAx>
      <c:serAx>
        <c:axId val="2511970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13904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43819652920291E-2"/>
          <c:y val="1.1964087910027127E-2"/>
          <c:w val="0.9632913814522619"/>
          <c:h val="0.9017259295986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19163.439999999999</c:v>
                </c:pt>
                <c:pt idx="1">
                  <c:v>21542.799999999999</c:v>
                </c:pt>
                <c:pt idx="2">
                  <c:v>21937.8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10-44CD-AD9B-F62AA5AB32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2569</c:v>
                </c:pt>
                <c:pt idx="1">
                  <c:v>2569</c:v>
                </c:pt>
                <c:pt idx="2">
                  <c:v>2569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10-44CD-AD9B-F62AA5AB3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7139832"/>
        <c:axId val="236836552"/>
        <c:axId val="0"/>
      </c:bar3DChart>
      <c:catAx>
        <c:axId val="237139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836552"/>
        <c:crosses val="autoZero"/>
        <c:auto val="1"/>
        <c:lblAlgn val="ctr"/>
        <c:lblOffset val="100"/>
        <c:noMultiLvlLbl val="0"/>
      </c:catAx>
      <c:valAx>
        <c:axId val="2368365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7139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330388743306965"/>
          <c:y val="0.18859914246875475"/>
          <c:w val="0.18909804130133906"/>
          <c:h val="0.574192268246795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453028275689944E-2"/>
          <c:y val="0.17354459032388334"/>
          <c:w val="0.75970484136655858"/>
          <c:h val="0.721105793408812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7582</c:v>
                </c:pt>
                <c:pt idx="1">
                  <c:v>8238</c:v>
                </c:pt>
                <c:pt idx="2">
                  <c:v>8545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99-4DD5-B3D9-5D908A2A1C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под подакцизным товарам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>
                  <c:v>3487.44</c:v>
                </c:pt>
                <c:pt idx="1">
                  <c:v>5191.8</c:v>
                </c:pt>
                <c:pt idx="2">
                  <c:v>5191.8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E99-4DD5-B3D9-5D908A2A1C9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0.00</c:formatCode>
                <c:ptCount val="3"/>
                <c:pt idx="0">
                  <c:v>8094</c:v>
                </c:pt>
                <c:pt idx="1">
                  <c:v>8113</c:v>
                </c:pt>
                <c:pt idx="2">
                  <c:v>8201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E99-4DD5-B3D9-5D908A2A1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6837336"/>
        <c:axId val="236837728"/>
        <c:axId val="0"/>
      </c:bar3DChart>
      <c:catAx>
        <c:axId val="236837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36837728"/>
        <c:crosses val="autoZero"/>
        <c:auto val="1"/>
        <c:lblAlgn val="ctr"/>
        <c:lblOffset val="100"/>
        <c:noMultiLvlLbl val="0"/>
      </c:catAx>
      <c:valAx>
        <c:axId val="236837728"/>
        <c:scaling>
          <c:orientation val="minMax"/>
        </c:scaling>
        <c:delete val="1"/>
        <c:axPos val="l"/>
        <c:majorGridlines/>
        <c:numFmt formatCode="0.00" sourceLinked="1"/>
        <c:majorTickMark val="none"/>
        <c:minorTickMark val="none"/>
        <c:tickLblPos val="nextTo"/>
        <c:crossAx val="236837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828371185553078"/>
          <c:y val="0.24269411080169148"/>
          <c:w val="0.18889747598131518"/>
          <c:h val="0.6608921919413665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Оценка 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2484</c:v>
                </c:pt>
                <c:pt idx="1">
                  <c:v>2569</c:v>
                </c:pt>
                <c:pt idx="2">
                  <c:v>2569</c:v>
                </c:pt>
                <c:pt idx="3">
                  <c:v>2569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41-4898-8E9D-2C2818C58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6838512"/>
        <c:axId val="236838904"/>
        <c:axId val="0"/>
      </c:bar3DChart>
      <c:catAx>
        <c:axId val="23683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6838904"/>
        <c:crosses val="autoZero"/>
        <c:auto val="1"/>
        <c:lblAlgn val="ctr"/>
        <c:lblOffset val="100"/>
        <c:noMultiLvlLbl val="0"/>
      </c:catAx>
      <c:valAx>
        <c:axId val="2368389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23683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714412024756855E-2"/>
          <c:y val="0.23713068769075488"/>
          <c:w val="0.76285482257301684"/>
          <c:h val="0.607139272366425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5E-4DD0-9B95-C893E2407776}"/>
              </c:ext>
            </c:extLst>
          </c:dPt>
          <c:dPt>
            <c:idx val="1"/>
            <c:bubble3D val="0"/>
            <c:spPr>
              <a:solidFill>
                <a:srgbClr val="66FF99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5E-4DD0-9B95-C893E2407776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25E-4DD0-9B95-C893E2407776}"/>
              </c:ext>
            </c:extLst>
          </c:dPt>
          <c:dPt>
            <c:idx val="3"/>
            <c:bubble3D val="0"/>
            <c:spPr>
              <a:solidFill>
                <a:schemeClr val="accent6">
                  <a:tint val="74000"/>
                </a:schemeClr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25E-4DD0-9B95-C893E2407776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25E-4DD0-9B95-C893E2407776}"/>
              </c:ext>
            </c:extLst>
          </c:dPt>
          <c:dPt>
            <c:idx val="5"/>
            <c:bubble3D val="0"/>
            <c:spPr>
              <a:solidFill>
                <a:srgbClr val="008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25E-4DD0-9B95-C893E2407776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25E-4DD0-9B95-C893E2407776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25E-4DD0-9B95-C893E2407776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25E-4DD0-9B95-C893E2407776}"/>
              </c:ext>
            </c:extLst>
          </c:dPt>
          <c:dPt>
            <c:idx val="9"/>
            <c:bubble3D val="0"/>
            <c:spPr>
              <a:solidFill>
                <a:schemeClr val="accent6">
                  <a:shade val="65000"/>
                </a:schemeClr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25E-4DD0-9B95-C893E2407776}"/>
              </c:ext>
            </c:extLst>
          </c:dPt>
          <c:dPt>
            <c:idx val="10"/>
            <c:bubble3D val="0"/>
            <c:spPr>
              <a:solidFill>
                <a:srgbClr val="FFC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25E-4DD0-9B95-C893E2407776}"/>
              </c:ext>
            </c:extLst>
          </c:dPt>
          <c:dPt>
            <c:idx val="11"/>
            <c:bubble3D val="0"/>
            <c:spPr>
              <a:solidFill>
                <a:srgbClr val="CC33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4286-4AD4-BED4-6D8EB410D2D9}"/>
              </c:ext>
            </c:extLst>
          </c:dPt>
          <c:dLbls>
            <c:dLbl>
              <c:idx val="0"/>
              <c:layout>
                <c:manualLayout>
                  <c:x val="8.7238236949113354E-3"/>
                  <c:y val="-4.331461255515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25E-4DD0-9B95-C893E24077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705560305772032E-2"/>
                  <c:y val="-9.8069596139192416E-2"/>
                </c:manualLayout>
              </c:layout>
              <c:spPr>
                <a:solidFill>
                  <a:srgbClr val="66FF99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25E-4DD0-9B95-C893E24077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365535547926746E-2"/>
                  <c:y val="8.6234113208967164E-3"/>
                </c:manualLayout>
              </c:layout>
              <c:spPr>
                <a:solidFill>
                  <a:srgbClr val="0070C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25E-4DD0-9B95-C893E24077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405327318170153E-2"/>
                  <c:y val="7.2878287673731404E-2"/>
                </c:manualLayout>
              </c:layout>
              <c:spPr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25E-4DD0-9B95-C893E24077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5724987294360094E-3"/>
                  <c:y val="9.3713900947239179E-2"/>
                </c:manualLayout>
              </c:layout>
              <c:spPr>
                <a:solidFill>
                  <a:srgbClr val="00B0F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25E-4DD0-9B95-C893E2407776}"/>
                </c:ext>
                <c:ext xmlns:c15="http://schemas.microsoft.com/office/drawing/2012/chart" uri="{CE6537A1-D6FC-4f65-9D91-7224C49458BB}">
                  <c15:layout>
                    <c:manualLayout>
                      <c:w val="3.1680001652984985E-2"/>
                      <c:h val="4.4468339307048986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2.4698185029335226E-2"/>
                  <c:y val="0.12006437664723975"/>
                </c:manualLayout>
              </c:layout>
              <c:spPr>
                <a:solidFill>
                  <a:srgbClr val="00800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25E-4DD0-9B95-C893E24077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056800766236734E-2"/>
                  <c:y val="5.1037356889528422E-2"/>
                </c:manualLayout>
              </c:layout>
              <c:spPr>
                <a:solidFill>
                  <a:srgbClr val="33CC33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25E-4DD0-9B95-C893E24077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7282093136828585E-2"/>
                  <c:y val="1.646744111597884E-2"/>
                </c:manualLayout>
              </c:layout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25E-4DD0-9B95-C893E24077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3164346150410291E-2"/>
                  <c:y val="-5.1268779574596177E-2"/>
                </c:manualLayout>
              </c:layout>
              <c:spPr>
                <a:solidFill>
                  <a:srgbClr val="FFFF0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25E-4DD0-9B95-C893E24077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9433058104365886E-2"/>
                  <c:y val="-3.7099126050103994E-2"/>
                </c:manualLayout>
              </c:layout>
              <c:spPr>
                <a:solidFill>
                  <a:srgbClr val="388DB5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A25E-4DD0-9B95-C893E2407776}"/>
                </c:ext>
                <c:ext xmlns:c15="http://schemas.microsoft.com/office/drawing/2012/chart" uri="{CE6537A1-D6FC-4f65-9D91-7224C49458BB}">
                  <c15:layout>
                    <c:manualLayout>
                      <c:w val="3.1680023992138748E-2"/>
                      <c:h val="4.924731182795699E-2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-6.0530364738890403E-3"/>
                  <c:y val="-9.3202244373107646E-2"/>
                </c:manualLayout>
              </c:layout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A25E-4DD0-9B95-C893E24077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4.1315991005103199E-2"/>
                  <c:y val="-1.4684904668101519E-2"/>
                </c:manualLayout>
              </c:layout>
              <c:spPr>
                <a:solidFill>
                  <a:srgbClr val="CC330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DB4D-4EF7-BDC1-9CAA87BB66E6}"/>
                </c:ext>
                <c:ext xmlns:c15="http://schemas.microsoft.com/office/drawing/2012/chart" uri="{CE6537A1-D6FC-4f65-9D91-7224C49458BB}">
                  <c15:layout>
                    <c:manualLayout>
                      <c:w val="3.3364314208734515E-2"/>
                      <c:h val="4.2491815014774011E-2"/>
                    </c:manualLayout>
                  </c15:layout>
                </c:ext>
              </c:extLst>
            </c:dLbl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Содержание Загс</c:v>
                </c:pt>
                <c:pt idx="2">
                  <c:v>Национальная безопасность</c:v>
                </c:pt>
                <c:pt idx="3">
                  <c:v>Сельское хозяйство</c:v>
                </c:pt>
                <c:pt idx="4">
                  <c:v>Дорожное хозяйство</c:v>
                </c:pt>
                <c:pt idx="5">
                  <c:v>Жилищное хозяйство</c:v>
                </c:pt>
                <c:pt idx="6">
                  <c:v>Коммунальное хозяйство</c:v>
                </c:pt>
                <c:pt idx="7">
                  <c:v>Благоустройство</c:v>
                </c:pt>
                <c:pt idx="8">
                  <c:v>Культура и кинематография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0.14419999999999999</c:v>
                </c:pt>
                <c:pt idx="1">
                  <c:v>5.9999999999999995E-4</c:v>
                </c:pt>
                <c:pt idx="2">
                  <c:v>3.5000000000000001E-3</c:v>
                </c:pt>
                <c:pt idx="3">
                  <c:v>1E-4</c:v>
                </c:pt>
                <c:pt idx="4">
                  <c:v>3.4700000000000002E-2</c:v>
                </c:pt>
                <c:pt idx="5">
                  <c:v>0.70309999999999995</c:v>
                </c:pt>
                <c:pt idx="6">
                  <c:v>0</c:v>
                </c:pt>
                <c:pt idx="7">
                  <c:v>4.1300000000000003E-2</c:v>
                </c:pt>
                <c:pt idx="8">
                  <c:v>6.9699999999999998E-2</c:v>
                </c:pt>
                <c:pt idx="9">
                  <c:v>5.0000000000000001E-4</c:v>
                </c:pt>
                <c:pt idx="10">
                  <c:v>0</c:v>
                </c:pt>
                <c:pt idx="11">
                  <c:v>3.0000000000000001E-3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41-43F2-96B7-4473A7DD9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338134453669053"/>
          <c:y val="1.336648642959572E-2"/>
          <c:w val="0.31661865546330931"/>
          <c:h val="0.917719452886205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692674469007367E-4"/>
          <c:y val="0.23280555818314239"/>
          <c:w val="0.80975743116635779"/>
          <c:h val="0.644258605930873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3C-48AB-87F7-5401E0085B04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3C-48AB-87F7-5401E0085B04}"/>
              </c:ext>
            </c:extLst>
          </c:dPt>
          <c:dPt>
            <c:idx val="2"/>
            <c:bubble3D val="0"/>
            <c:spPr>
              <a:solidFill>
                <a:srgbClr val="CC99FF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3C-48AB-87F7-5401E0085B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3C-48AB-87F7-5401E0085B04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43C-48AB-87F7-5401E0085B04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43C-48AB-87F7-5401E0085B04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43C-48AB-87F7-5401E0085B04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43C-48AB-87F7-5401E0085B04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43C-48AB-87F7-5401E0085B04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274-46FA-A6A5-65C83F0A12E5}"/>
              </c:ext>
            </c:extLst>
          </c:dPt>
          <c:dPt>
            <c:idx val="10"/>
            <c:bubble3D val="0"/>
            <c:spPr>
              <a:solidFill>
                <a:srgbClr val="FFC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274-46FA-A6A5-65C83F0A12E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B39-49C2-8B52-1C996AD60890}"/>
              </c:ext>
            </c:extLst>
          </c:dPt>
          <c:dLbls>
            <c:dLbl>
              <c:idx val="0"/>
              <c:layout>
                <c:manualLayout>
                  <c:x val="1.3150647976361901E-2"/>
                  <c:y val="-7.7554663774403482E-2"/>
                </c:manualLayout>
              </c:layout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83252957754229E-2"/>
                  <c:y val="-7.9700650759219144E-2"/>
                </c:manualLayout>
              </c:layout>
              <c:spPr>
                <a:solidFill>
                  <a:srgbClr val="FF99CC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1792818241821618E-2"/>
                  <c:y val="5.1741865509761353E-3"/>
                </c:manualLayout>
              </c:layout>
              <c:spPr>
                <a:solidFill>
                  <a:srgbClr val="CC99FF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1485651997476071E-2"/>
                  <c:y val="8.4731670281995658E-2"/>
                </c:manualLayout>
              </c:layout>
              <c:spPr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9587604626026217E-2"/>
                  <c:y val="5.8225813449023861E-2"/>
                </c:manualLayout>
              </c:layout>
              <c:spPr>
                <a:solidFill>
                  <a:srgbClr val="CC330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3729583961804895E-2"/>
                  <c:y val="8.3358785249457723E-2"/>
                </c:manualLayout>
              </c:layout>
              <c:spPr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264273426587859E-3"/>
                  <c:y val="0.11386073752711499"/>
                </c:manualLayout>
              </c:layout>
              <c:spPr>
                <a:solidFill>
                  <a:srgbClr val="0070C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32364988260199E-2"/>
                  <c:y val="1.7986117136659339E-2"/>
                </c:manualLayout>
              </c:layout>
              <c:spPr>
                <a:solidFill>
                  <a:srgbClr val="00B0F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4166488134465414E-2"/>
                  <c:y val="-8.3077657266811281E-2"/>
                </c:manualLayout>
              </c:layout>
              <c:spPr>
                <a:solidFill>
                  <a:srgbClr val="33CC33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093322454120235E-2"/>
                  <c:y val="-7.77206073752712E-2"/>
                </c:manualLayout>
              </c:layout>
              <c:spPr>
                <a:solidFill>
                  <a:srgbClr val="FFFF0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7274-46FA-A6A5-65C83F0A12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1561351349079355E-3"/>
                  <c:y val="-9.0167462039045618E-2"/>
                </c:manualLayout>
              </c:layout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7274-46FA-A6A5-65C83F0A12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5.4756282529055365E-2"/>
                  <c:y val="-2.2680694143167014E-2"/>
                </c:manualLayout>
              </c:layout>
              <c:spPr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3B39-49C2-8B52-1C996AD608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Содержание Загс</c:v>
                </c:pt>
                <c:pt idx="2">
                  <c:v>Национальная безопасность</c:v>
                </c:pt>
                <c:pt idx="3">
                  <c:v>Сельское хозяйство</c:v>
                </c:pt>
                <c:pt idx="4">
                  <c:v>Дорожное хозяйство</c:v>
                </c:pt>
                <c:pt idx="5">
                  <c:v>Жилищное хозяйство</c:v>
                </c:pt>
                <c:pt idx="6">
                  <c:v>Коммунальное хозяйство</c:v>
                </c:pt>
                <c:pt idx="7">
                  <c:v>Благоустройство</c:v>
                </c:pt>
                <c:pt idx="8">
                  <c:v>Культура и кинематография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Межбюджетные транчферты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0.44940000000000002</c:v>
                </c:pt>
                <c:pt idx="1">
                  <c:v>2E-3</c:v>
                </c:pt>
                <c:pt idx="2">
                  <c:v>1.18E-2</c:v>
                </c:pt>
                <c:pt idx="3">
                  <c:v>2.0000000000000001E-4</c:v>
                </c:pt>
                <c:pt idx="4">
                  <c:v>0.1706</c:v>
                </c:pt>
                <c:pt idx="5">
                  <c:v>0</c:v>
                </c:pt>
                <c:pt idx="6">
                  <c:v>0</c:v>
                </c:pt>
                <c:pt idx="7">
                  <c:v>0.1358</c:v>
                </c:pt>
                <c:pt idx="8">
                  <c:v>0.2056</c:v>
                </c:pt>
                <c:pt idx="9">
                  <c:v>1.6000000000000001E-3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C43C-48AB-87F7-5401E0085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372686346586432"/>
          <c:y val="0"/>
          <c:w val="0.30627316272965915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692674469007367E-4"/>
          <c:y val="0.23280555818314239"/>
          <c:w val="0.80975743116635779"/>
          <c:h val="0.644258605930873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3C-48AB-87F7-5401E0085B04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3C-48AB-87F7-5401E0085B04}"/>
              </c:ext>
            </c:extLst>
          </c:dPt>
          <c:dPt>
            <c:idx val="2"/>
            <c:bubble3D val="0"/>
            <c:spPr>
              <a:solidFill>
                <a:srgbClr val="CC99FF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3C-48AB-87F7-5401E0085B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3C-48AB-87F7-5401E0085B04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43C-48AB-87F7-5401E0085B04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43C-48AB-87F7-5401E0085B04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43C-48AB-87F7-5401E0085B04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43C-48AB-87F7-5401E0085B04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43C-48AB-87F7-5401E0085B04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4D2-4327-840E-7B661727A3E8}"/>
              </c:ext>
            </c:extLst>
          </c:dPt>
          <c:dPt>
            <c:idx val="10"/>
            <c:bubble3D val="0"/>
            <c:spPr>
              <a:solidFill>
                <a:srgbClr val="FFC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4D2-4327-840E-7B661727A3E8}"/>
              </c:ext>
            </c:extLst>
          </c:dPt>
          <c:dPt>
            <c:idx val="11"/>
            <c:bubble3D val="0"/>
            <c:spPr>
              <a:solidFill>
                <a:srgbClr val="C2E088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B39-49C2-8B52-1C996AD60890}"/>
              </c:ext>
            </c:extLst>
          </c:dPt>
          <c:dLbls>
            <c:dLbl>
              <c:idx val="0"/>
              <c:layout>
                <c:manualLayout>
                  <c:x val="1.3150647976361901E-2"/>
                  <c:y val="-7.7554663774403482E-2"/>
                </c:manualLayout>
              </c:layout>
              <c:spPr>
                <a:solidFill>
                  <a:srgbClr val="FF0000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83252957754229E-2"/>
                  <c:y val="-7.9700650759219144E-2"/>
                </c:manualLayout>
              </c:layout>
              <c:spPr>
                <a:solidFill>
                  <a:srgbClr val="FF99CC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1792818241821618E-2"/>
                  <c:y val="5.1741865509761353E-3"/>
                </c:manualLayout>
              </c:layout>
              <c:spPr>
                <a:solidFill>
                  <a:srgbClr val="CC99FF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1485651997476071E-2"/>
                  <c:y val="8.4731670281995658E-2"/>
                </c:manualLayout>
              </c:layout>
              <c:spPr>
                <a:solidFill>
                  <a:schemeClr val="accent4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9587604626026217E-2"/>
                  <c:y val="5.8225813449023861E-2"/>
                </c:manualLayout>
              </c:layout>
              <c:spPr>
                <a:solidFill>
                  <a:srgbClr val="CC3300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3729583961804895E-2"/>
                  <c:y val="8.3358785249457723E-2"/>
                </c:manualLayout>
              </c:layout>
              <c:spPr>
                <a:solidFill>
                  <a:srgbClr val="7030A0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264273426587859E-3"/>
                  <c:y val="0.11386073752711499"/>
                </c:manualLayout>
              </c:layout>
              <c:spPr>
                <a:solidFill>
                  <a:srgbClr val="0070C0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32364988260199E-2"/>
                  <c:y val="1.7986117136659339E-2"/>
                </c:manualLayout>
              </c:layout>
              <c:spPr>
                <a:solidFill>
                  <a:srgbClr val="00B0F0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4166488134465414E-2"/>
                  <c:y val="-8.3077657266811281E-2"/>
                </c:manualLayout>
              </c:layout>
              <c:spPr>
                <a:solidFill>
                  <a:srgbClr val="33CC33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C43C-48AB-87F7-5401E0085B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093322454120235E-2"/>
                  <c:y val="-7.77206073752712E-2"/>
                </c:manualLayout>
              </c:layout>
              <c:spPr>
                <a:solidFill>
                  <a:srgbClr val="FFFF00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4D2-4327-840E-7B661727A3E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1561351349079355E-3"/>
                  <c:y val="-9.0167462039045618E-2"/>
                </c:manualLayout>
              </c:layout>
              <c:spPr>
                <a:solidFill>
                  <a:srgbClr val="FFC000"/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84D2-4327-840E-7B661727A3E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5.2188855083743477E-2"/>
                  <c:y val="-0.11702025738140663"/>
                </c:manualLayout>
              </c:layout>
              <c:spPr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C2E08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3B39-49C2-8B52-1C996AD608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C2E088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Содержание Загс</c:v>
                </c:pt>
                <c:pt idx="2">
                  <c:v>Национальная безопасность</c:v>
                </c:pt>
                <c:pt idx="3">
                  <c:v>Сельское хозяйство</c:v>
                </c:pt>
                <c:pt idx="4">
                  <c:v>Дорожное хозяйство</c:v>
                </c:pt>
                <c:pt idx="5">
                  <c:v>Жилищное хозяйство</c:v>
                </c:pt>
                <c:pt idx="6">
                  <c:v>Коммунальное хозяйство</c:v>
                </c:pt>
                <c:pt idx="7">
                  <c:v>Благоустройство</c:v>
                </c:pt>
                <c:pt idx="8">
                  <c:v>Культура и кинематография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Межбюджетные транчферты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0.43909999999999999</c:v>
                </c:pt>
                <c:pt idx="1">
                  <c:v>2E-3</c:v>
                </c:pt>
                <c:pt idx="2">
                  <c:v>1.15E-2</c:v>
                </c:pt>
                <c:pt idx="3">
                  <c:v>2.0000000000000001E-4</c:v>
                </c:pt>
                <c:pt idx="4">
                  <c:v>0.1658</c:v>
                </c:pt>
                <c:pt idx="5">
                  <c:v>0</c:v>
                </c:pt>
                <c:pt idx="6">
                  <c:v>0</c:v>
                </c:pt>
                <c:pt idx="7">
                  <c:v>0.13200000000000001</c:v>
                </c:pt>
                <c:pt idx="8">
                  <c:v>0.19939999999999999</c:v>
                </c:pt>
                <c:pt idx="9">
                  <c:v>1.6000000000000001E-3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C43C-48AB-87F7-5401E0085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372686346586432"/>
          <c:y val="0"/>
          <c:w val="0.30627316272965915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DC9FB-187D-4DB3-8217-692A230D610B}" type="datetimeFigureOut">
              <a:rPr lang="ru-RU" smtClean="0"/>
              <a:pPr/>
              <a:t>23.09.2021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856CB-FECB-4FDE-A1AB-8899F81438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290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856CB-FECB-4FDE-A1AB-8899F814382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442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856CB-FECB-4FDE-A1AB-8899F814382C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969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856CB-FECB-4FDE-A1AB-8899F814382C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609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856CB-FECB-4FDE-A1AB-8899F814382C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07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AFC7-37A3-4D75-8EF3-62AC8E97BFE6}" type="datetimeFigureOut">
              <a:rPr lang="ru-RU" smtClean="0"/>
              <a:pPr/>
              <a:t>23.09.2021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52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AFC7-37A3-4D75-8EF3-62AC8E97BFE6}" type="datetimeFigureOut">
              <a:rPr lang="ru-RU" smtClean="0"/>
              <a:pPr/>
              <a:t>23.09.2021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72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AFC7-37A3-4D75-8EF3-62AC8E97BFE6}" type="datetimeFigureOut">
              <a:rPr lang="ru-RU" smtClean="0"/>
              <a:pPr/>
              <a:t>23.09.2021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27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AFC7-37A3-4D75-8EF3-62AC8E97BFE6}" type="datetimeFigureOut">
              <a:rPr lang="ru-RU" smtClean="0"/>
              <a:pPr/>
              <a:t>23.09.2021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1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AFC7-37A3-4D75-8EF3-62AC8E97BFE6}" type="datetimeFigureOut">
              <a:rPr lang="ru-RU" smtClean="0"/>
              <a:pPr/>
              <a:t>23.09.2021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21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AFC7-37A3-4D75-8EF3-62AC8E97BFE6}" type="datetimeFigureOut">
              <a:rPr lang="ru-RU" smtClean="0"/>
              <a:pPr/>
              <a:t>23.09.2021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37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AFC7-37A3-4D75-8EF3-62AC8E97BFE6}" type="datetimeFigureOut">
              <a:rPr lang="ru-RU" smtClean="0"/>
              <a:pPr/>
              <a:t>23.09.2021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20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AFC7-37A3-4D75-8EF3-62AC8E97BFE6}" type="datetimeFigureOut">
              <a:rPr lang="ru-RU" smtClean="0"/>
              <a:pPr/>
              <a:t>23.09.2021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37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AFC7-37A3-4D75-8EF3-62AC8E97BFE6}" type="datetimeFigureOut">
              <a:rPr lang="ru-RU" smtClean="0"/>
              <a:pPr/>
              <a:t>23.09.2021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7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C46AFC7-37A3-4D75-8EF3-62AC8E97BFE6}" type="datetimeFigureOut">
              <a:rPr lang="ru-RU" smtClean="0"/>
              <a:pPr/>
              <a:t>23.09.2021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16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AFC7-37A3-4D75-8EF3-62AC8E97BFE6}" type="datetimeFigureOut">
              <a:rPr lang="ru-RU" smtClean="0"/>
              <a:pPr/>
              <a:t>23.09.2021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86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C46AFC7-37A3-4D75-8EF3-62AC8E97BFE6}" type="datetimeFigureOut">
              <a:rPr lang="ru-RU" smtClean="0"/>
              <a:pPr/>
              <a:t>23.09.2021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F55005-221B-4454-B6C6-C5198476EE3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47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F6A6B85-EFF3-46CD-AD8F-ACA38D2C37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 t="739" r="5345" b="-739"/>
          <a:stretch/>
        </p:blipFill>
        <p:spPr>
          <a:xfrm rot="10800000">
            <a:off x="0" y="-40522"/>
            <a:ext cx="12192000" cy="193107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54A685B-006E-4353-8ABA-36494CB024AB}"/>
              </a:ext>
            </a:extLst>
          </p:cNvPr>
          <p:cNvSpPr/>
          <p:nvPr/>
        </p:nvSpPr>
        <p:spPr>
          <a:xfrm>
            <a:off x="6223000" y="4168664"/>
            <a:ext cx="4775200" cy="504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 descr="http://0day-4you.ru/uploads/posts/2013-01/1359653181_0_764c2_fc67627a_XL.jpg.png">
            <a:extLst>
              <a:ext uri="{FF2B5EF4-FFF2-40B4-BE49-F238E27FC236}">
                <a16:creationId xmlns="" xmlns:a16="http://schemas.microsoft.com/office/drawing/2014/main" id="{5CCD5B8E-A8AA-46E3-BCDE-8E1CAAD81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1996" y="3755131"/>
            <a:ext cx="6322479" cy="2349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42F443-0786-40EB-95F4-545486CB8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165" y="4926927"/>
            <a:ext cx="5209835" cy="1483518"/>
          </a:xfrm>
        </p:spPr>
        <p:txBody>
          <a:bodyPr>
            <a:normAutofit fontScale="90000"/>
          </a:bodyPr>
          <a:lstStyle/>
          <a:p>
            <a:pPr marL="136525">
              <a:lnSpc>
                <a:spcPct val="100000"/>
              </a:lnSpc>
            </a:pP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на основе  Решения Собрания депутатов от 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25.12.2020 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Об утверждении бюджета муниципального образования  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«Приамурское 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поселение» на 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  <a:r>
              <a:rPr lang="ru-RU" alt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F11415DD-FF98-41A9-B3A0-5B267E197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4804" y="1110642"/>
            <a:ext cx="7078579" cy="1057792"/>
          </a:xfrm>
        </p:spPr>
        <p:txBody>
          <a:bodyPr>
            <a:normAutofit/>
          </a:bodyPr>
          <a:lstStyle/>
          <a:p>
            <a:pPr algn="ctr"/>
            <a:r>
              <a:rPr lang="ru-RU" alt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altLang="ru-RU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«приамурское </a:t>
            </a:r>
            <a:r>
              <a:rPr lang="ru-RU" alt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поселение» Смидовичского муниципального района Еврейской автономной области</a:t>
            </a:r>
          </a:p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1882F08-669B-4691-BFAD-AC09614C9FDC}"/>
              </a:ext>
            </a:extLst>
          </p:cNvPr>
          <p:cNvSpPr/>
          <p:nvPr/>
        </p:nvSpPr>
        <p:spPr>
          <a:xfrm>
            <a:off x="2291222" y="2766506"/>
            <a:ext cx="85291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</a:t>
            </a:r>
            <a:endParaRPr lang="ru-RU" sz="4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54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EA3005-48DF-4C4C-8786-943E338F4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</a:rPr>
              <a:t>Структура безвозмездных поступлений в </a:t>
            </a:r>
            <a:r>
              <a:rPr lang="ru-RU" altLang="ru-RU" sz="3200" b="1" dirty="0" smtClean="0">
                <a:latin typeface="Times New Roman" panose="02020603050405020304" pitchFamily="18" charset="0"/>
              </a:rPr>
              <a:t>2021-2023 </a:t>
            </a:r>
            <a:r>
              <a:rPr lang="ru-RU" altLang="ru-RU" sz="3200" b="1" dirty="0">
                <a:latin typeface="Times New Roman" panose="02020603050405020304" pitchFamily="18" charset="0"/>
              </a:rPr>
              <a:t>годы (тыс. рублей)</a:t>
            </a:r>
            <a:endParaRPr lang="ru-RU" sz="3200" b="1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843EA134-B6BB-46FE-B242-9206C22D0D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159053"/>
              </p:ext>
            </p:extLst>
          </p:nvPr>
        </p:nvGraphicFramePr>
        <p:xfrm>
          <a:off x="0" y="1318991"/>
          <a:ext cx="12295238" cy="5539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065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D41072E4-CD5D-4E5C-A1C2-CC9112C587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764395"/>
              </p:ext>
            </p:extLst>
          </p:nvPr>
        </p:nvGraphicFramePr>
        <p:xfrm>
          <a:off x="309716" y="1518409"/>
          <a:ext cx="11665974" cy="489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954BAB5-216E-4D7B-A2FB-55FF2A26BABA}"/>
              </a:ext>
            </a:extLst>
          </p:cNvPr>
          <p:cNvSpPr/>
          <p:nvPr/>
        </p:nvSpPr>
        <p:spPr>
          <a:xfrm>
            <a:off x="1816429" y="441189"/>
            <a:ext cx="98664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Динамика прогноза поступлений налоговых и неналоговых доходов в  </a:t>
            </a:r>
            <a:r>
              <a:rPr lang="ru-RU" alt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2021-2023годы </a:t>
            </a:r>
            <a:r>
              <a:rPr lang="ru-RU" alt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(тыс. руб.)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63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A4EB06-B1A3-4293-B5FD-73A7684F9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</a:rPr>
              <a:t> Структура поступлений налоговых и неналоговых доходов в </a:t>
            </a:r>
            <a:r>
              <a:rPr lang="ru-RU" altLang="ru-RU" sz="3200" b="1" dirty="0" smtClean="0">
                <a:latin typeface="Times New Roman" panose="02020603050405020304" pitchFamily="18" charset="0"/>
              </a:rPr>
              <a:t>2021-2023 </a:t>
            </a:r>
            <a:r>
              <a:rPr lang="ru-RU" altLang="ru-RU" sz="3200" b="1" dirty="0">
                <a:latin typeface="Times New Roman" panose="02020603050405020304" pitchFamily="18" charset="0"/>
              </a:rPr>
              <a:t>годы </a:t>
            </a:r>
            <a:br>
              <a:rPr lang="ru-RU" altLang="ru-RU" sz="3200" b="1" dirty="0">
                <a:latin typeface="Times New Roman" panose="02020603050405020304" pitchFamily="18" charset="0"/>
              </a:rPr>
            </a:br>
            <a:r>
              <a:rPr lang="ru-RU" altLang="ru-RU" sz="3200" b="1" dirty="0">
                <a:latin typeface="Times New Roman" panose="02020603050405020304" pitchFamily="18" charset="0"/>
              </a:rPr>
              <a:t>(тыс. руб.)</a:t>
            </a:r>
            <a:endParaRPr lang="ru-RU" sz="3200" b="1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CC85C31C-CC35-4018-918B-5C94532CB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18580"/>
              </p:ext>
            </p:extLst>
          </p:nvPr>
        </p:nvGraphicFramePr>
        <p:xfrm>
          <a:off x="643467" y="1913467"/>
          <a:ext cx="10573767" cy="4287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4670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DD3373-3A37-4073-AD31-F9772690B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Структура налоговых доходов бюджета поселения на </a:t>
            </a:r>
            <a:r>
              <a:rPr lang="ru-RU" b="1" dirty="0" smtClean="0"/>
              <a:t>2021-2023 </a:t>
            </a:r>
            <a:r>
              <a:rPr lang="ru-RU" b="1" dirty="0"/>
              <a:t>годы (тыс. руб.)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="" xmlns:a16="http://schemas.microsoft.com/office/drawing/2014/main" id="{33F66CBC-1AF3-4E85-8881-860C6FD0F6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12332"/>
              </p:ext>
            </p:extLst>
          </p:nvPr>
        </p:nvGraphicFramePr>
        <p:xfrm>
          <a:off x="232712" y="770319"/>
          <a:ext cx="11224619" cy="6087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784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DB07D2-DAC0-4F36-BD58-610D676F9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06" y="1342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планируемых поступлений</a:t>
            </a:r>
            <a:b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неналоговых доходов в 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(тыс. руб.)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D8250236-C388-41FB-9FE0-4E3B41B14E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672225"/>
              </p:ext>
            </p:extLst>
          </p:nvPr>
        </p:nvGraphicFramePr>
        <p:xfrm>
          <a:off x="516194" y="1737360"/>
          <a:ext cx="11194025" cy="4633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1205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C9D4C8-3321-44B6-9EFC-B20FCC83B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55" y="151136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</a:rPr>
              <a:t> Структура неналоговых доходов бюджета </a:t>
            </a:r>
            <a:br>
              <a:rPr lang="ru-RU" altLang="ru-RU" sz="3200" b="1" dirty="0">
                <a:latin typeface="Times New Roman" panose="02020603050405020304" pitchFamily="18" charset="0"/>
              </a:rPr>
            </a:br>
            <a:r>
              <a:rPr lang="ru-RU" altLang="ru-RU" sz="3200" b="1" dirty="0">
                <a:latin typeface="Times New Roman" panose="02020603050405020304" pitchFamily="18" charset="0"/>
              </a:rPr>
              <a:t>в </a:t>
            </a:r>
            <a:r>
              <a:rPr lang="ru-RU" altLang="ru-RU" sz="3200" b="1" dirty="0" smtClean="0">
                <a:latin typeface="Times New Roman" panose="02020603050405020304" pitchFamily="18" charset="0"/>
              </a:rPr>
              <a:t>2021-2023 </a:t>
            </a:r>
            <a:r>
              <a:rPr lang="ru-RU" altLang="ru-RU" sz="3200" b="1" dirty="0">
                <a:latin typeface="Times New Roman" panose="02020603050405020304" pitchFamily="18" charset="0"/>
              </a:rPr>
              <a:t>годы (тыс. руб.)</a:t>
            </a:r>
            <a:endParaRPr lang="ru-RU" sz="3200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7C9F448-4CCB-4D38-AA3A-07CDB51654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788097"/>
              </p:ext>
            </p:extLst>
          </p:nvPr>
        </p:nvGraphicFramePr>
        <p:xfrm>
          <a:off x="1080655" y="1825624"/>
          <a:ext cx="10022773" cy="4278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503">
                  <a:extLst>
                    <a:ext uri="{9D8B030D-6E8A-4147-A177-3AD203B41FA5}">
                      <a16:colId xmlns="" xmlns:a16="http://schemas.microsoft.com/office/drawing/2014/main" val="605983427"/>
                    </a:ext>
                  </a:extLst>
                </a:gridCol>
                <a:gridCol w="1956970">
                  <a:extLst>
                    <a:ext uri="{9D8B030D-6E8A-4147-A177-3AD203B41FA5}">
                      <a16:colId xmlns="" xmlns:a16="http://schemas.microsoft.com/office/drawing/2014/main" val="4222562843"/>
                    </a:ext>
                  </a:extLst>
                </a:gridCol>
                <a:gridCol w="1765729">
                  <a:extLst>
                    <a:ext uri="{9D8B030D-6E8A-4147-A177-3AD203B41FA5}">
                      <a16:colId xmlns="" xmlns:a16="http://schemas.microsoft.com/office/drawing/2014/main" val="764532099"/>
                    </a:ext>
                  </a:extLst>
                </a:gridCol>
                <a:gridCol w="1585571">
                  <a:extLst>
                    <a:ext uri="{9D8B030D-6E8A-4147-A177-3AD203B41FA5}">
                      <a16:colId xmlns="" xmlns:a16="http://schemas.microsoft.com/office/drawing/2014/main" val="182393191"/>
                    </a:ext>
                  </a:extLst>
                </a:gridCol>
              </a:tblGrid>
              <a:tr h="553751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93565395"/>
                  </a:ext>
                </a:extLst>
              </a:tr>
              <a:tr h="553751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доходы- 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2236020"/>
                  </a:ext>
                </a:extLst>
              </a:tr>
              <a:tr h="553751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5687786"/>
                  </a:ext>
                </a:extLst>
              </a:tr>
              <a:tr h="553751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4711459"/>
                  </a:ext>
                </a:extLst>
              </a:tr>
              <a:tr h="553751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2090167"/>
                  </a:ext>
                </a:extLst>
              </a:tr>
              <a:tr h="955789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3952410"/>
                  </a:ext>
                </a:extLst>
              </a:tr>
              <a:tr h="553751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4651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525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A3FFD8-267B-4292-8509-6A57FD5D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547" y="-113928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altLang="ru-RU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 </a:t>
            </a:r>
            <a:r>
              <a:rPr lang="ru-RU" altLang="ru-RU" sz="4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altLang="ru-RU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4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3F1DF9A-DA30-44F0-A929-AA911C3BC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848" y="2234262"/>
            <a:ext cx="6143480" cy="2100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местного бюджета на   </a:t>
            </a:r>
            <a:endPara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составит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100473,04 тыс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</a:t>
            </a:r>
          </a:p>
          <a:p>
            <a:pPr marL="0" indent="0"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- 30432,70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                    </a:t>
            </a:r>
            <a:endPara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- 31319,10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DECAA6D-089B-40FB-9107-2BF2EE487994}"/>
              </a:ext>
            </a:extLst>
          </p:cNvPr>
          <p:cNvSpPr/>
          <p:nvPr/>
        </p:nvSpPr>
        <p:spPr>
          <a:xfrm>
            <a:off x="134003" y="4078251"/>
            <a:ext cx="118040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Планирование бюджетных ассигнований на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осуществлялось на основе программно-целевого метода на основании муниципальных программ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Приамурского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и первоначальных показателей решения Собрания депутатов «Об утверждении бюджета муниципального образования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«Приамурское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поселение» на 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A1E8795A-98F8-432D-9755-08190A1D4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34" y="1203158"/>
            <a:ext cx="2939913" cy="28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36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726AC6A-2683-449C-AF38-7EE6A812ECE6}"/>
              </a:ext>
            </a:extLst>
          </p:cNvPr>
          <p:cNvSpPr/>
          <p:nvPr/>
        </p:nvSpPr>
        <p:spPr>
          <a:xfrm>
            <a:off x="762000" y="1238250"/>
            <a:ext cx="109347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5D8348-8768-4690-8D5C-3FFC587AC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1" y="146902"/>
            <a:ext cx="11693237" cy="863369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</a:rPr>
              <a:t> Расходы  бюджета по разделам бюджетной классификации расходов на </a:t>
            </a:r>
            <a:r>
              <a:rPr lang="ru-RU" altLang="ru-RU" sz="3200" b="1" dirty="0" smtClean="0">
                <a:latin typeface="Times New Roman" panose="02020603050405020304" pitchFamily="18" charset="0"/>
              </a:rPr>
              <a:t>2021 </a:t>
            </a:r>
            <a:r>
              <a:rPr lang="ru-RU" altLang="ru-RU" sz="3200" b="1" dirty="0">
                <a:latin typeface="Times New Roman" panose="02020603050405020304" pitchFamily="18" charset="0"/>
              </a:rPr>
              <a:t>год (удельный вес, %)</a:t>
            </a:r>
            <a:endParaRPr lang="ru-RU" sz="3200" b="1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="" xmlns:a16="http://schemas.microsoft.com/office/drawing/2014/main" id="{295FEC3E-3FAD-4F45-8B13-19EB40A678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828369"/>
              </p:ext>
            </p:extLst>
          </p:nvPr>
        </p:nvGraphicFramePr>
        <p:xfrm>
          <a:off x="-2736850" y="934694"/>
          <a:ext cx="14947900" cy="570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9653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2E37DD8-0723-4904-B7B7-C4C70E9217FA}"/>
              </a:ext>
            </a:extLst>
          </p:cNvPr>
          <p:cNvSpPr/>
          <p:nvPr/>
        </p:nvSpPr>
        <p:spPr>
          <a:xfrm>
            <a:off x="971550" y="998215"/>
            <a:ext cx="10896600" cy="78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7E79F0-8448-4A9A-BA51-1D61EE92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-112391"/>
            <a:ext cx="11220450" cy="1110606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</a:rPr>
              <a:t> Расходы  бюджета по разделам бюджетной классификации расходов на </a:t>
            </a:r>
            <a:r>
              <a:rPr lang="ru-RU" altLang="ru-RU" sz="3200" b="1" dirty="0" smtClean="0">
                <a:latin typeface="Times New Roman" panose="02020603050405020304" pitchFamily="18" charset="0"/>
              </a:rPr>
              <a:t>2022 </a:t>
            </a:r>
            <a:r>
              <a:rPr lang="ru-RU" altLang="ru-RU" sz="3200" b="1" dirty="0">
                <a:latin typeface="Times New Roman" panose="02020603050405020304" pitchFamily="18" charset="0"/>
              </a:rPr>
              <a:t>год (удельный вес, %)</a:t>
            </a:r>
            <a:endParaRPr lang="ru-RU" sz="3200" b="1" dirty="0"/>
          </a:p>
        </p:txBody>
      </p:sp>
      <p:graphicFrame>
        <p:nvGraphicFramePr>
          <p:cNvPr id="4" name="Объект 7">
            <a:extLst>
              <a:ext uri="{FF2B5EF4-FFF2-40B4-BE49-F238E27FC236}">
                <a16:creationId xmlns="" xmlns:a16="http://schemas.microsoft.com/office/drawing/2014/main" id="{4485392E-6B0C-4452-A4AA-59B8B5AFE7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723734"/>
              </p:ext>
            </p:extLst>
          </p:nvPr>
        </p:nvGraphicFramePr>
        <p:xfrm>
          <a:off x="-2647950" y="998215"/>
          <a:ext cx="14839950" cy="525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2904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2E37DD8-0723-4904-B7B7-C4C70E9217FA}"/>
              </a:ext>
            </a:extLst>
          </p:cNvPr>
          <p:cNvSpPr/>
          <p:nvPr/>
        </p:nvSpPr>
        <p:spPr>
          <a:xfrm>
            <a:off x="971550" y="998215"/>
            <a:ext cx="10896600" cy="78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7E79F0-8448-4A9A-BA51-1D61EE92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-112391"/>
            <a:ext cx="11220450" cy="1110606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</a:rPr>
              <a:t> Расходы  бюджета по разделам бюджетной классификации расходов на </a:t>
            </a:r>
            <a:r>
              <a:rPr lang="ru-RU" altLang="ru-RU" sz="3200" b="1" dirty="0" smtClean="0">
                <a:latin typeface="Times New Roman" panose="02020603050405020304" pitchFamily="18" charset="0"/>
              </a:rPr>
              <a:t>2023 год </a:t>
            </a:r>
            <a:r>
              <a:rPr lang="ru-RU" altLang="ru-RU" sz="3200" b="1" dirty="0">
                <a:latin typeface="Times New Roman" panose="02020603050405020304" pitchFamily="18" charset="0"/>
              </a:rPr>
              <a:t>(удельный вес, %)</a:t>
            </a:r>
            <a:endParaRPr lang="ru-RU" sz="3200" b="1" dirty="0"/>
          </a:p>
        </p:txBody>
      </p:sp>
      <p:graphicFrame>
        <p:nvGraphicFramePr>
          <p:cNvPr id="4" name="Объект 7">
            <a:extLst>
              <a:ext uri="{FF2B5EF4-FFF2-40B4-BE49-F238E27FC236}">
                <a16:creationId xmlns="" xmlns:a16="http://schemas.microsoft.com/office/drawing/2014/main" id="{4485392E-6B0C-4452-A4AA-59B8B5AFE7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370009"/>
              </p:ext>
            </p:extLst>
          </p:nvPr>
        </p:nvGraphicFramePr>
        <p:xfrm>
          <a:off x="-2647950" y="998215"/>
          <a:ext cx="14839950" cy="525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338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F08C7C5-9DB4-40B8-97EC-58F5451FE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147" y="990600"/>
            <a:ext cx="10395953" cy="5247481"/>
          </a:xfrm>
        </p:spPr>
        <p:txBody>
          <a:bodyPr>
            <a:normAutofit fontScale="77500" lnSpcReduction="20000"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поселка Приамурский!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    Перед вами  бюджет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Приамурского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городского поселения на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год.</a:t>
            </a:r>
          </a:p>
          <a:p>
            <a:pPr algn="just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    «Бюджет для граждан» в доступной форме дает возможность узнать, как наполняется казна, на какие цели используются денежные средства  бюджета.</a:t>
            </a:r>
          </a:p>
          <a:p>
            <a:pPr algn="just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Приамурского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городского поселения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794293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54154EF-D4C1-4B14-8C22-C2A7864A2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4"/>
          <a:stretch/>
        </p:blipFill>
        <p:spPr>
          <a:xfrm>
            <a:off x="7718612" y="2161986"/>
            <a:ext cx="4473388" cy="367403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7109D60-3630-49EF-9B4D-BF8E29ADC4B9}"/>
              </a:ext>
            </a:extLst>
          </p:cNvPr>
          <p:cNvSpPr/>
          <p:nvPr/>
        </p:nvSpPr>
        <p:spPr>
          <a:xfrm>
            <a:off x="1398494" y="565472"/>
            <a:ext cx="2161432" cy="1163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E55932F-3913-4D36-B081-5AC7B46A018C}"/>
              </a:ext>
            </a:extLst>
          </p:cNvPr>
          <p:cNvSpPr/>
          <p:nvPr/>
        </p:nvSpPr>
        <p:spPr>
          <a:xfrm>
            <a:off x="8880211" y="525130"/>
            <a:ext cx="2727157" cy="1163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ВНЕПРОГРАММНЫЕ РАСХОДЫ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DE3ACDA-1052-4E22-B0FA-AC5268DFE8C1}"/>
              </a:ext>
            </a:extLst>
          </p:cNvPr>
          <p:cNvSpPr/>
          <p:nvPr/>
        </p:nvSpPr>
        <p:spPr>
          <a:xfrm>
            <a:off x="4930221" y="364983"/>
            <a:ext cx="2670009" cy="136415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7758569" y="7023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flipH="1">
            <a:off x="3761335" y="7023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473636"/>
              </p:ext>
            </p:extLst>
          </p:nvPr>
        </p:nvGraphicFramePr>
        <p:xfrm>
          <a:off x="209005" y="1881051"/>
          <a:ext cx="6936378" cy="2556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226"/>
                <a:gridCol w="6467152"/>
              </a:tblGrid>
              <a:tr h="481235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МП «Сохранность автомобильных дорог общего пользования местного значения на территории Приамурского городского поселения на 2021-2023 годы»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132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МП «Адресная программа по переселению граждан из аварийного жилищного фонда признанного таковым до 01 января 2017 года на период 2019-2025 годов на территории муниципального образования «Приамурское городское поселение»</a:t>
                      </a:r>
                      <a:endParaRPr lang="ru-RU" sz="1200" dirty="0"/>
                    </a:p>
                  </a:txBody>
                  <a:tcPr/>
                </a:tc>
              </a:tr>
              <a:tr h="4616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МП «Благоустройство территории Приамурского городского поселения на 2020-2022 годы»</a:t>
                      </a:r>
                      <a:endParaRPr lang="ru-RU" sz="1200" dirty="0"/>
                    </a:p>
                  </a:txBody>
                  <a:tcPr/>
                </a:tc>
              </a:tr>
              <a:tr h="4812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МП «Формирование комфортной городской среды на 2020 и плановый период 2021-2022 годов»</a:t>
                      </a:r>
                      <a:endParaRPr lang="ru-RU" sz="1200" dirty="0"/>
                    </a:p>
                  </a:txBody>
                  <a:tcPr/>
                </a:tc>
              </a:tr>
              <a:tr h="4812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МП «Культура муниципального образования «Приамурское городское поселение» на 2021-2023</a:t>
                      </a:r>
                      <a:r>
                        <a:rPr lang="ru-RU" sz="1200" baseline="0" dirty="0" smtClean="0"/>
                        <a:t> годы»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Стрелка углом вверх 25"/>
          <p:cNvSpPr/>
          <p:nvPr/>
        </p:nvSpPr>
        <p:spPr>
          <a:xfrm rot="10800000">
            <a:off x="0" y="726141"/>
            <a:ext cx="1290918" cy="106231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892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ownloads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3629" y="-169817"/>
            <a:ext cx="3810000" cy="3810000"/>
          </a:xfrm>
          <a:prstGeom prst="rect">
            <a:avLst/>
          </a:prstGeom>
          <a:noFill/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E9C06945-5751-4641-812D-C29B3C21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3"/>
            <a:ext cx="8595360" cy="145075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«Сохранность автомобильных дорог общего пользования местного значения на территории Приамурского городского поселения на 2021 – 2023 годы»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: вправо 20">
            <a:extLst>
              <a:ext uri="{FF2B5EF4-FFF2-40B4-BE49-F238E27FC236}">
                <a16:creationId xmlns="" xmlns:a16="http://schemas.microsoft.com/office/drawing/2014/main" id="{F071DAB5-679B-4F32-A5C0-77E3C629CCD2}"/>
              </a:ext>
            </a:extLst>
          </p:cNvPr>
          <p:cNvSpPr/>
          <p:nvPr/>
        </p:nvSpPr>
        <p:spPr>
          <a:xfrm>
            <a:off x="1394976" y="1936396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право 21">
            <a:extLst>
              <a:ext uri="{FF2B5EF4-FFF2-40B4-BE49-F238E27FC236}">
                <a16:creationId xmlns="" xmlns:a16="http://schemas.microsoft.com/office/drawing/2014/main" id="{B2B133BB-1B95-4126-8492-8366ACF090DA}"/>
              </a:ext>
            </a:extLst>
          </p:cNvPr>
          <p:cNvSpPr/>
          <p:nvPr/>
        </p:nvSpPr>
        <p:spPr>
          <a:xfrm>
            <a:off x="1408037" y="3094197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: вправо 22">
            <a:extLst>
              <a:ext uri="{FF2B5EF4-FFF2-40B4-BE49-F238E27FC236}">
                <a16:creationId xmlns="" xmlns:a16="http://schemas.microsoft.com/office/drawing/2014/main" id="{511B2261-D762-4204-BDCB-5AC92C51564A}"/>
              </a:ext>
            </a:extLst>
          </p:cNvPr>
          <p:cNvSpPr/>
          <p:nvPr/>
        </p:nvSpPr>
        <p:spPr>
          <a:xfrm>
            <a:off x="1538667" y="4610281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FF49D1A-41DE-410E-B60C-915D2B43BD55}"/>
              </a:ext>
            </a:extLst>
          </p:cNvPr>
          <p:cNvSpPr/>
          <p:nvPr/>
        </p:nvSpPr>
        <p:spPr>
          <a:xfrm>
            <a:off x="0" y="1783460"/>
            <a:ext cx="1514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   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6AFCCDD-E636-4CD6-8F06-D214D29A6BC5}"/>
              </a:ext>
            </a:extLst>
          </p:cNvPr>
          <p:cNvSpPr/>
          <p:nvPr/>
        </p:nvSpPr>
        <p:spPr>
          <a:xfrm rot="10800000" flipV="1">
            <a:off x="0" y="2723591"/>
            <a:ext cx="19024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конечные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36A6A34-DD72-405F-9814-555364BEB041}"/>
              </a:ext>
            </a:extLst>
          </p:cNvPr>
          <p:cNvSpPr/>
          <p:nvPr/>
        </p:nvSpPr>
        <p:spPr>
          <a:xfrm>
            <a:off x="0" y="4432321"/>
            <a:ext cx="1798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Объемы и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источники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финансирования 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867988" y="1750423"/>
            <a:ext cx="69755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Комплексное развитие транспортной инфраструктуры Приамурского городского поселения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55693" y="2729369"/>
            <a:ext cx="5956664" cy="1489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системы транспортной инфраструктуры в соответствии  с текущими  перспективными потребностями МО в целях повышения качества услуг и улучшения экологического состояния, повышения доступности услуг транспортного комплекса для населения, обеспечение устойчивого функционирования автомобильных дорог местного значения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77102" y="4323037"/>
            <a:ext cx="4571616" cy="1084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2021 год – 3487,44 тыс. руб.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2022 год – 2893,10  тыс. руб.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2023 год – 2893,10  тыс. руб.</a:t>
            </a:r>
          </a:p>
          <a:p>
            <a:pPr algn="ctr"/>
            <a:endParaRPr lang="ru-RU" sz="1400" dirty="0" smtClean="0"/>
          </a:p>
          <a:p>
            <a:pPr algn="ctr"/>
            <a:endParaRPr lang="ru-RU" dirty="0" smtClean="0"/>
          </a:p>
        </p:txBody>
      </p:sp>
      <p:pic>
        <p:nvPicPr>
          <p:cNvPr id="6145" name="Picture 1" descr="C:\Users\Пользователь\Downloads\imgpreview (1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03758" y="3562350"/>
            <a:ext cx="4400550" cy="3295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Пользователь\Downloads\222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15175" y="1878105"/>
            <a:ext cx="5076825" cy="3810000"/>
          </a:xfrm>
          <a:prstGeom prst="rect">
            <a:avLst/>
          </a:prstGeom>
          <a:noFill/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E9C06945-5751-4641-812D-C29B3C21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8956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Муниципальная 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«Адресная программа по переселению граждан из аварийного жилищного 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фонда признанного таковым до 01 января 2017 года на период 2019-2025 годов на территории муниципального образования «Приамурское городское поселение»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: вправо 20">
            <a:extLst>
              <a:ext uri="{FF2B5EF4-FFF2-40B4-BE49-F238E27FC236}">
                <a16:creationId xmlns="" xmlns:a16="http://schemas.microsoft.com/office/drawing/2014/main" id="{F071DAB5-679B-4F32-A5C0-77E3C629CCD2}"/>
              </a:ext>
            </a:extLst>
          </p:cNvPr>
          <p:cNvSpPr/>
          <p:nvPr/>
        </p:nvSpPr>
        <p:spPr>
          <a:xfrm>
            <a:off x="1839113" y="1908734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право 21">
            <a:extLst>
              <a:ext uri="{FF2B5EF4-FFF2-40B4-BE49-F238E27FC236}">
                <a16:creationId xmlns="" xmlns:a16="http://schemas.microsoft.com/office/drawing/2014/main" id="{B2B133BB-1B95-4126-8492-8366ACF090DA}"/>
              </a:ext>
            </a:extLst>
          </p:cNvPr>
          <p:cNvSpPr/>
          <p:nvPr/>
        </p:nvSpPr>
        <p:spPr>
          <a:xfrm>
            <a:off x="1866006" y="3043866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: вправо 22">
            <a:extLst>
              <a:ext uri="{FF2B5EF4-FFF2-40B4-BE49-F238E27FC236}">
                <a16:creationId xmlns="" xmlns:a16="http://schemas.microsoft.com/office/drawing/2014/main" id="{511B2261-D762-4204-BDCB-5AC92C51564A}"/>
              </a:ext>
            </a:extLst>
          </p:cNvPr>
          <p:cNvSpPr/>
          <p:nvPr/>
        </p:nvSpPr>
        <p:spPr>
          <a:xfrm>
            <a:off x="1852176" y="4567635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FF49D1A-41DE-410E-B60C-915D2B43BD55}"/>
              </a:ext>
            </a:extLst>
          </p:cNvPr>
          <p:cNvSpPr/>
          <p:nvPr/>
        </p:nvSpPr>
        <p:spPr>
          <a:xfrm>
            <a:off x="267406" y="1835328"/>
            <a:ext cx="1514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   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6AFCCDD-E636-4CD6-8F06-D214D29A6BC5}"/>
              </a:ext>
            </a:extLst>
          </p:cNvPr>
          <p:cNvSpPr/>
          <p:nvPr/>
        </p:nvSpPr>
        <p:spPr>
          <a:xfrm rot="10800000" flipV="1">
            <a:off x="228603" y="2697465"/>
            <a:ext cx="19024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конечные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36A6A34-DD72-405F-9814-555364BEB041}"/>
              </a:ext>
            </a:extLst>
          </p:cNvPr>
          <p:cNvSpPr/>
          <p:nvPr/>
        </p:nvSpPr>
        <p:spPr>
          <a:xfrm>
            <a:off x="201327" y="4484572"/>
            <a:ext cx="1798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Объемы и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источники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финансирования 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312125" y="1776165"/>
            <a:ext cx="3779393" cy="1178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«Приамурское городское поселение» устойчивого сокращения непригодного для проживания жилищного фонда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268" y="1776165"/>
            <a:ext cx="5942732" cy="390541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312125" y="2993878"/>
            <a:ext cx="4224085" cy="1310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Ликвидировать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аварийный жилищный фонд, признанный непригодным для проживания, площадью 5594,8 м²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Переселить из аварийного жилищного фонда граждан в количестве 283 человека.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312125" y="4366064"/>
            <a:ext cx="4378607" cy="1315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вложения в объекты недвижимого имущества государственной (муниципальной) собственности (средства Фонда содействия реформированию ЖКХ)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2021 год – 70638,1 тыс. руб. </a:t>
            </a:r>
            <a:endParaRPr lang="ru-RU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Пользователь\Downloads\благоустройство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9886" y="1615329"/>
            <a:ext cx="4591050" cy="3143250"/>
          </a:xfrm>
          <a:prstGeom prst="rect">
            <a:avLst/>
          </a:prstGeom>
          <a:noFill/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E9C06945-5751-4641-812D-C29B3C21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8096"/>
            <a:ext cx="7879976" cy="145075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Муниципальная 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«Благоустройство территории Приамурского городского поселения на 2021-2023 годы»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: вправо 20">
            <a:extLst>
              <a:ext uri="{FF2B5EF4-FFF2-40B4-BE49-F238E27FC236}">
                <a16:creationId xmlns="" xmlns:a16="http://schemas.microsoft.com/office/drawing/2014/main" id="{F071DAB5-679B-4F32-A5C0-77E3C629CCD2}"/>
              </a:ext>
            </a:extLst>
          </p:cNvPr>
          <p:cNvSpPr/>
          <p:nvPr/>
        </p:nvSpPr>
        <p:spPr>
          <a:xfrm>
            <a:off x="1422254" y="1962522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право 21">
            <a:extLst>
              <a:ext uri="{FF2B5EF4-FFF2-40B4-BE49-F238E27FC236}">
                <a16:creationId xmlns="" xmlns:a16="http://schemas.microsoft.com/office/drawing/2014/main" id="{B2B133BB-1B95-4126-8492-8366ACF090DA}"/>
              </a:ext>
            </a:extLst>
          </p:cNvPr>
          <p:cNvSpPr/>
          <p:nvPr/>
        </p:nvSpPr>
        <p:spPr>
          <a:xfrm>
            <a:off x="1341571" y="3366595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: вправо 22">
            <a:extLst>
              <a:ext uri="{FF2B5EF4-FFF2-40B4-BE49-F238E27FC236}">
                <a16:creationId xmlns="" xmlns:a16="http://schemas.microsoft.com/office/drawing/2014/main" id="{511B2261-D762-4204-BDCB-5AC92C51564A}"/>
              </a:ext>
            </a:extLst>
          </p:cNvPr>
          <p:cNvSpPr/>
          <p:nvPr/>
        </p:nvSpPr>
        <p:spPr>
          <a:xfrm>
            <a:off x="1300846" y="5145858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FF49D1A-41DE-410E-B60C-915D2B43BD55}"/>
              </a:ext>
            </a:extLst>
          </p:cNvPr>
          <p:cNvSpPr/>
          <p:nvPr/>
        </p:nvSpPr>
        <p:spPr>
          <a:xfrm>
            <a:off x="0" y="1808434"/>
            <a:ext cx="1514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   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6AFCCDD-E636-4CD6-8F06-D214D29A6BC5}"/>
              </a:ext>
            </a:extLst>
          </p:cNvPr>
          <p:cNvSpPr/>
          <p:nvPr/>
        </p:nvSpPr>
        <p:spPr>
          <a:xfrm rot="10800000" flipV="1">
            <a:off x="0" y="2657124"/>
            <a:ext cx="19024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конечные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36A6A34-DD72-405F-9814-555364BEB041}"/>
              </a:ext>
            </a:extLst>
          </p:cNvPr>
          <p:cNvSpPr/>
          <p:nvPr/>
        </p:nvSpPr>
        <p:spPr>
          <a:xfrm>
            <a:off x="0" y="4968666"/>
            <a:ext cx="1798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Объемы и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источники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финансирования 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828031" y="1789612"/>
            <a:ext cx="4720687" cy="1289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Комплексное решение проблем благоустройства, обеспечение и улучшение внешнего вида территории Приамурского городского поселения, способствующего комфортной жизнедеятельности, создание комфортных условий проживания и отдыха населения.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69140" y="3236899"/>
            <a:ext cx="4679577" cy="169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уровня благоустройства территории поселения; Развитие положительных тенденций в создании благоприятной среды жизнедеятельности; Повышение степени удовлетворенности населения уровнем благоустройства; Привлечение молодого поколения к участию по благоустройству населенных пунктов.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98125" y="5143308"/>
            <a:ext cx="4504380" cy="1084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2021 год – 2870,0 тыс. руб.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2022 год – 2870,0  тыс. руб.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2023 год – 2870,0  тыс. руб.</a:t>
            </a:r>
          </a:p>
          <a:p>
            <a:pPr algn="ctr"/>
            <a:endParaRPr lang="ru-RU" sz="1400" dirty="0" smtClean="0"/>
          </a:p>
          <a:p>
            <a:pPr algn="ctr"/>
            <a:endParaRPr lang="ru-RU" dirty="0" smtClean="0"/>
          </a:p>
        </p:txBody>
      </p:sp>
      <p:pic>
        <p:nvPicPr>
          <p:cNvPr id="4101" name="Picture 5" descr="C:\Users\Пользователь\Downloads\окашиван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64502" y="227575"/>
            <a:ext cx="3127498" cy="2125660"/>
          </a:xfrm>
          <a:prstGeom prst="rect">
            <a:avLst/>
          </a:prstGeom>
          <a:noFill/>
        </p:spPr>
      </p:pic>
      <p:pic>
        <p:nvPicPr>
          <p:cNvPr id="4103" name="Picture 7" descr="C:\Users\Пользователь\Downloads\malchik-na-fone-vyrublennyh-derevev-i-novostroe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8212" y="4138612"/>
            <a:ext cx="3863788" cy="2719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E9C06945-5751-4641-812D-C29B3C21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5" y="247414"/>
            <a:ext cx="7981406" cy="145075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Муниципальная 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«Формирование комфортной городской среды на 2021 и плановый период 2022-2023 годов»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: вправо 20">
            <a:extLst>
              <a:ext uri="{FF2B5EF4-FFF2-40B4-BE49-F238E27FC236}">
                <a16:creationId xmlns="" xmlns:a16="http://schemas.microsoft.com/office/drawing/2014/main" id="{F071DAB5-679B-4F32-A5C0-77E3C629CCD2}"/>
              </a:ext>
            </a:extLst>
          </p:cNvPr>
          <p:cNvSpPr/>
          <p:nvPr/>
        </p:nvSpPr>
        <p:spPr>
          <a:xfrm>
            <a:off x="2805764" y="1949459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право 21">
            <a:extLst>
              <a:ext uri="{FF2B5EF4-FFF2-40B4-BE49-F238E27FC236}">
                <a16:creationId xmlns="" xmlns:a16="http://schemas.microsoft.com/office/drawing/2014/main" id="{B2B133BB-1B95-4126-8492-8366ACF090DA}"/>
              </a:ext>
            </a:extLst>
          </p:cNvPr>
          <p:cNvSpPr/>
          <p:nvPr/>
        </p:nvSpPr>
        <p:spPr>
          <a:xfrm>
            <a:off x="2727386" y="2950505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: вправо 22">
            <a:extLst>
              <a:ext uri="{FF2B5EF4-FFF2-40B4-BE49-F238E27FC236}">
                <a16:creationId xmlns="" xmlns:a16="http://schemas.microsoft.com/office/drawing/2014/main" id="{511B2261-D762-4204-BDCB-5AC92C51564A}"/>
              </a:ext>
            </a:extLst>
          </p:cNvPr>
          <p:cNvSpPr/>
          <p:nvPr/>
        </p:nvSpPr>
        <p:spPr>
          <a:xfrm>
            <a:off x="2688198" y="4610281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FF49D1A-41DE-410E-B60C-915D2B43BD55}"/>
              </a:ext>
            </a:extLst>
          </p:cNvPr>
          <p:cNvSpPr/>
          <p:nvPr/>
        </p:nvSpPr>
        <p:spPr>
          <a:xfrm>
            <a:off x="1128018" y="1848775"/>
            <a:ext cx="1514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   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6AFCCDD-E636-4CD6-8F06-D214D29A6BC5}"/>
              </a:ext>
            </a:extLst>
          </p:cNvPr>
          <p:cNvSpPr/>
          <p:nvPr/>
        </p:nvSpPr>
        <p:spPr>
          <a:xfrm rot="10800000" flipV="1">
            <a:off x="1075767" y="2697465"/>
            <a:ext cx="19024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конечные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36A6A34-DD72-405F-9814-555364BEB041}"/>
              </a:ext>
            </a:extLst>
          </p:cNvPr>
          <p:cNvSpPr/>
          <p:nvPr/>
        </p:nvSpPr>
        <p:spPr>
          <a:xfrm>
            <a:off x="1088832" y="4484572"/>
            <a:ext cx="1798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Объемы и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источники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финансирования 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78778" y="1789612"/>
            <a:ext cx="4963886" cy="692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системного повышения качества и комфорта городской среды, а так же условий комфортного проживания населения.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52651" y="2664823"/>
            <a:ext cx="5029200" cy="1436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Успешное выполнение мероприятий программы позволит обеспечить результаты и показатели повышения качества и комфорта городской среды 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65714" y="4193177"/>
            <a:ext cx="5042263" cy="1240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Областной бюджет на 2021 год -1282,20 тыс. руб.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Областной бюджет 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1263,80  тыс. руб.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Областной бюджет 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– 1263,80  тыс. руб.</a:t>
            </a:r>
          </a:p>
          <a:p>
            <a:pPr algn="ctr"/>
            <a:endParaRPr lang="ru-RU" sz="1400" dirty="0" smtClean="0"/>
          </a:p>
          <a:p>
            <a:pPr algn="ctr"/>
            <a:endParaRPr lang="ru-RU" dirty="0" smtClean="0"/>
          </a:p>
        </p:txBody>
      </p:sp>
      <p:pic>
        <p:nvPicPr>
          <p:cNvPr id="3074" name="Picture 2" descr="C:\Users\Пользователь\Downloads\Комфгородская среда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07977" y="1894114"/>
            <a:ext cx="3884023" cy="3291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Пользователь\Downloads\д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47964" y="578223"/>
            <a:ext cx="5774167" cy="5499847"/>
          </a:xfrm>
          <a:prstGeom prst="rect">
            <a:avLst/>
          </a:prstGeom>
          <a:noFill/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E9C06945-5751-4641-812D-C29B3C21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5162"/>
            <a:ext cx="7328647" cy="145075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«Культура муниципального образования «Приамурское городское поселение» на 2021-2023 годы» 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: вправо 20">
            <a:extLst>
              <a:ext uri="{FF2B5EF4-FFF2-40B4-BE49-F238E27FC236}">
                <a16:creationId xmlns="" xmlns:a16="http://schemas.microsoft.com/office/drawing/2014/main" id="{F071DAB5-679B-4F32-A5C0-77E3C629CCD2}"/>
              </a:ext>
            </a:extLst>
          </p:cNvPr>
          <p:cNvSpPr/>
          <p:nvPr/>
        </p:nvSpPr>
        <p:spPr>
          <a:xfrm>
            <a:off x="1630107" y="1949459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право 21">
            <a:extLst>
              <a:ext uri="{FF2B5EF4-FFF2-40B4-BE49-F238E27FC236}">
                <a16:creationId xmlns="" xmlns:a16="http://schemas.microsoft.com/office/drawing/2014/main" id="{B2B133BB-1B95-4126-8492-8366ACF090DA}"/>
              </a:ext>
            </a:extLst>
          </p:cNvPr>
          <p:cNvSpPr/>
          <p:nvPr/>
        </p:nvSpPr>
        <p:spPr>
          <a:xfrm>
            <a:off x="1643938" y="3874126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: вправо 22">
            <a:extLst>
              <a:ext uri="{FF2B5EF4-FFF2-40B4-BE49-F238E27FC236}">
                <a16:creationId xmlns="" xmlns:a16="http://schemas.microsoft.com/office/drawing/2014/main" id="{511B2261-D762-4204-BDCB-5AC92C51564A}"/>
              </a:ext>
            </a:extLst>
          </p:cNvPr>
          <p:cNvSpPr/>
          <p:nvPr/>
        </p:nvSpPr>
        <p:spPr>
          <a:xfrm>
            <a:off x="1563640" y="5732918"/>
            <a:ext cx="397042" cy="27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FF49D1A-41DE-410E-B60C-915D2B43BD55}"/>
              </a:ext>
            </a:extLst>
          </p:cNvPr>
          <p:cNvSpPr/>
          <p:nvPr/>
        </p:nvSpPr>
        <p:spPr>
          <a:xfrm>
            <a:off x="161366" y="1744272"/>
            <a:ext cx="1514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   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6AFCCDD-E636-4CD6-8F06-D214D29A6BC5}"/>
              </a:ext>
            </a:extLst>
          </p:cNvPr>
          <p:cNvSpPr/>
          <p:nvPr/>
        </p:nvSpPr>
        <p:spPr>
          <a:xfrm rot="10800000" flipV="1">
            <a:off x="0" y="3135839"/>
            <a:ext cx="19024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конечные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sz="1600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36A6A34-DD72-405F-9814-555364BEB041}"/>
              </a:ext>
            </a:extLst>
          </p:cNvPr>
          <p:cNvSpPr/>
          <p:nvPr/>
        </p:nvSpPr>
        <p:spPr>
          <a:xfrm>
            <a:off x="0" y="5512696"/>
            <a:ext cx="1798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Объемы и 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источники         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финансирования 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63931" y="1789610"/>
            <a:ext cx="5130245" cy="188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культуры, как системы нравственных ценностей поселения; Создание условий для формирования культурных запросов и духовных потребностей, развитие инициативы и реализация творческого потенциала в сфере культуры.  Сохранение историко-культурного наследия городского поселения. Укрепление материально-технической базы, создание позитивного культурного образа городского поселения.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50869" y="3724835"/>
            <a:ext cx="5143308" cy="1896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расходования финансовых средств, культурного уровня жизни населения, удовлетворенности населения качеством муниципальных услуг в сфере культуры. Увеличение числа участников культурно-массовых мероприятий и числа занимающихся в клубных формированиях и любительских объединениях. Создание благоприятных и доступных условий для творческой деятельности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10911" y="5734594"/>
            <a:ext cx="5930537" cy="1123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2021 год – 7000,42 тыс. руб.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2022 год – 6255,60 тыс. руб.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Местный  бюджет на 2022 год – 6246,00  тыс. руб.</a:t>
            </a:r>
          </a:p>
          <a:p>
            <a:pPr algn="ctr"/>
            <a:endParaRPr lang="ru-RU" sz="1400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6142739-813F-48BF-B203-1EA4B588BC7A}"/>
              </a:ext>
            </a:extLst>
          </p:cNvPr>
          <p:cNvSpPr/>
          <p:nvPr/>
        </p:nvSpPr>
        <p:spPr>
          <a:xfrm>
            <a:off x="866274" y="1467853"/>
            <a:ext cx="1044341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EC19720-C808-43EC-B065-15687027A7AC}"/>
              </a:ext>
            </a:extLst>
          </p:cNvPr>
          <p:cNvSpPr/>
          <p:nvPr/>
        </p:nvSpPr>
        <p:spPr>
          <a:xfrm>
            <a:off x="4645061" y="191525"/>
            <a:ext cx="2849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oup 3">
            <a:extLst>
              <a:ext uri="{FF2B5EF4-FFF2-40B4-BE49-F238E27FC236}">
                <a16:creationId xmlns="" xmlns:a16="http://schemas.microsoft.com/office/drawing/2014/main" id="{0E7C0D72-699E-404D-B9AE-0EABDA1FEF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936257"/>
              </p:ext>
            </p:extLst>
          </p:nvPr>
        </p:nvGraphicFramePr>
        <p:xfrm>
          <a:off x="222069" y="770709"/>
          <a:ext cx="11652068" cy="5538539"/>
        </p:xfrm>
        <a:graphic>
          <a:graphicData uri="http://schemas.openxmlformats.org/drawingml/2006/table">
            <a:tbl>
              <a:tblPr/>
              <a:tblGrid>
                <a:gridCol w="49145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375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65895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Брошюра подготовлена: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Отделом финансового, бухгалтерского учета и отчетности администрации </a:t>
                      </a: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муниципального образования «Приамурское городское поселение»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0146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Местонахождение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ЕАО, Смидовичский район, п.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Приамурский, 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ул.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Островского,14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5986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Контактные телефоны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 (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42632)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24-4-50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42531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Адрес электронной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почты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  <a:defRPr/>
                      </a:pPr>
                      <a:r>
                        <a:rPr lang="en-US" sz="2000" b="1" i="0" u="none" kern="12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pgp_smid@post.eao.ru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57967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039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5" descr="18b8088ba1ad">
            <a:extLst>
              <a:ext uri="{FF2B5EF4-FFF2-40B4-BE49-F238E27FC236}">
                <a16:creationId xmlns="" xmlns:a16="http://schemas.microsoft.com/office/drawing/2014/main" id="{14B75FA4-51F1-418A-AB05-608D7F5D9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2782" y="337458"/>
            <a:ext cx="1930400" cy="1828800"/>
          </a:xfrm>
          <a:prstGeom prst="rect">
            <a:avLst/>
          </a:prstGeom>
          <a:noFill/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F0633890-6758-4043-8B1F-4A8D140EB6E3}"/>
              </a:ext>
            </a:extLst>
          </p:cNvPr>
          <p:cNvSpPr/>
          <p:nvPr/>
        </p:nvSpPr>
        <p:spPr>
          <a:xfrm>
            <a:off x="3225800" y="108858"/>
            <a:ext cx="786031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latin typeface="Constantia" pitchFamily="18" charset="0"/>
              </a:rPr>
              <a:t>Бюджет</a:t>
            </a:r>
            <a:r>
              <a:rPr lang="ru-RU" dirty="0">
                <a:latin typeface="Constantia" pitchFamily="18" charset="0"/>
              </a:rPr>
              <a:t> – план доходов и расходов для обеспечения  обязательств государства, закрепленных в Конституции Российской Федерации.   </a:t>
            </a:r>
          </a:p>
        </p:txBody>
      </p:sp>
      <p:sp>
        <p:nvSpPr>
          <p:cNvPr id="26" name="Скругленный прямоугольник 5">
            <a:extLst>
              <a:ext uri="{FF2B5EF4-FFF2-40B4-BE49-F238E27FC236}">
                <a16:creationId xmlns="" xmlns:a16="http://schemas.microsoft.com/office/drawing/2014/main" id="{AB679422-842B-40BE-9BBF-236C5CB10781}"/>
              </a:ext>
            </a:extLst>
          </p:cNvPr>
          <p:cNvSpPr/>
          <p:nvPr/>
        </p:nvSpPr>
        <p:spPr>
          <a:xfrm>
            <a:off x="4837710" y="1213758"/>
            <a:ext cx="5257800" cy="53340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Российской Федерации</a:t>
            </a:r>
          </a:p>
        </p:txBody>
      </p:sp>
      <p:sp>
        <p:nvSpPr>
          <p:cNvPr id="27" name="Скругленный прямоугольник 6">
            <a:extLst>
              <a:ext uri="{FF2B5EF4-FFF2-40B4-BE49-F238E27FC236}">
                <a16:creationId xmlns="" xmlns:a16="http://schemas.microsoft.com/office/drawing/2014/main" id="{720A92D1-2EFD-47C5-B09B-8E3A77F640D1}"/>
              </a:ext>
            </a:extLst>
          </p:cNvPr>
          <p:cNvSpPr/>
          <p:nvPr/>
        </p:nvSpPr>
        <p:spPr>
          <a:xfrm>
            <a:off x="2594345" y="2471058"/>
            <a:ext cx="1780639" cy="182880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</a:p>
        </p:txBody>
      </p:sp>
      <p:sp>
        <p:nvSpPr>
          <p:cNvPr id="28" name="Скругленный прямоугольник 7">
            <a:extLst>
              <a:ext uri="{FF2B5EF4-FFF2-40B4-BE49-F238E27FC236}">
                <a16:creationId xmlns="" xmlns:a16="http://schemas.microsoft.com/office/drawing/2014/main" id="{BD25280A-F480-40A7-8897-CBF384FF8AFE}"/>
              </a:ext>
            </a:extLst>
          </p:cNvPr>
          <p:cNvSpPr/>
          <p:nvPr/>
        </p:nvSpPr>
        <p:spPr>
          <a:xfrm>
            <a:off x="4581071" y="2394858"/>
            <a:ext cx="1780639" cy="190500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государственных внебюджетных фондов Российской Федерации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8">
            <a:extLst>
              <a:ext uri="{FF2B5EF4-FFF2-40B4-BE49-F238E27FC236}">
                <a16:creationId xmlns="" xmlns:a16="http://schemas.microsoft.com/office/drawing/2014/main" id="{8920D6DF-C4F8-4087-AC83-E39B0156B298}"/>
              </a:ext>
            </a:extLst>
          </p:cNvPr>
          <p:cNvSpPr/>
          <p:nvPr/>
        </p:nvSpPr>
        <p:spPr>
          <a:xfrm>
            <a:off x="6437910" y="2394858"/>
            <a:ext cx="1524000" cy="190500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субъектов Российской Федерации 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9">
            <a:extLst>
              <a:ext uri="{FF2B5EF4-FFF2-40B4-BE49-F238E27FC236}">
                <a16:creationId xmlns="" xmlns:a16="http://schemas.microsoft.com/office/drawing/2014/main" id="{2C762347-6CC3-402B-BEFD-994E9C5FCC11}"/>
              </a:ext>
            </a:extLst>
          </p:cNvPr>
          <p:cNvSpPr/>
          <p:nvPr/>
        </p:nvSpPr>
        <p:spPr>
          <a:xfrm>
            <a:off x="8114310" y="2471058"/>
            <a:ext cx="2057400" cy="182880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территориальных государственных внебюджетных фондов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10">
            <a:extLst>
              <a:ext uri="{FF2B5EF4-FFF2-40B4-BE49-F238E27FC236}">
                <a16:creationId xmlns="" xmlns:a16="http://schemas.microsoft.com/office/drawing/2014/main" id="{A048ADCC-EC4C-4D14-91BB-4EFF9CA6EE2D}"/>
              </a:ext>
            </a:extLst>
          </p:cNvPr>
          <p:cNvSpPr/>
          <p:nvPr/>
        </p:nvSpPr>
        <p:spPr>
          <a:xfrm>
            <a:off x="10343160" y="2471058"/>
            <a:ext cx="1428750" cy="182880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11">
            <a:extLst>
              <a:ext uri="{FF2B5EF4-FFF2-40B4-BE49-F238E27FC236}">
                <a16:creationId xmlns="" xmlns:a16="http://schemas.microsoft.com/office/drawing/2014/main" id="{C37DEB06-F5B2-42E7-9C45-1D3F0C0CCC86}"/>
              </a:ext>
            </a:extLst>
          </p:cNvPr>
          <p:cNvSpPr/>
          <p:nvPr/>
        </p:nvSpPr>
        <p:spPr>
          <a:xfrm>
            <a:off x="3332843" y="4833258"/>
            <a:ext cx="2266867" cy="1371600"/>
          </a:xfrm>
          <a:prstGeom prst="roundRect">
            <a:avLst/>
          </a:prstGeom>
          <a:solidFill>
            <a:srgbClr val="5F5F5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nstantia" pitchFamily="18" charset="0"/>
              </a:rPr>
              <a:t>бюджеты городских округов</a:t>
            </a:r>
          </a:p>
        </p:txBody>
      </p:sp>
      <p:sp>
        <p:nvSpPr>
          <p:cNvPr id="33" name="Скругленный прямоугольник 12">
            <a:extLst>
              <a:ext uri="{FF2B5EF4-FFF2-40B4-BE49-F238E27FC236}">
                <a16:creationId xmlns="" xmlns:a16="http://schemas.microsoft.com/office/drawing/2014/main" id="{B0EF65F2-B60E-4741-8EDA-729C5E5C5811}"/>
              </a:ext>
            </a:extLst>
          </p:cNvPr>
          <p:cNvSpPr/>
          <p:nvPr/>
        </p:nvSpPr>
        <p:spPr>
          <a:xfrm>
            <a:off x="5980709" y="4757058"/>
            <a:ext cx="2266867" cy="1447800"/>
          </a:xfrm>
          <a:prstGeom prst="roundRect">
            <a:avLst/>
          </a:prstGeom>
          <a:solidFill>
            <a:srgbClr val="5F5F5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nstantia" pitchFamily="18" charset="0"/>
              </a:rPr>
              <a:t>бюджеты муниципальных районов 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34" name="Скругленный прямоугольник 13">
            <a:extLst>
              <a:ext uri="{FF2B5EF4-FFF2-40B4-BE49-F238E27FC236}">
                <a16:creationId xmlns="" xmlns:a16="http://schemas.microsoft.com/office/drawing/2014/main" id="{6986CB78-AADA-4908-B92B-CC6AD4F984B5}"/>
              </a:ext>
            </a:extLst>
          </p:cNvPr>
          <p:cNvSpPr/>
          <p:nvPr/>
        </p:nvSpPr>
        <p:spPr>
          <a:xfrm>
            <a:off x="8723910" y="4795158"/>
            <a:ext cx="2224894" cy="1447800"/>
          </a:xfrm>
          <a:prstGeom prst="roundRect">
            <a:avLst/>
          </a:prstGeom>
          <a:solidFill>
            <a:srgbClr val="5F5F5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nstantia" pitchFamily="18" charset="0"/>
              </a:rPr>
              <a:t>бюджеты городских и сельских поселений</a:t>
            </a:r>
            <a:endParaRPr lang="ru-RU" dirty="0">
              <a:latin typeface="Constantia" pitchFamily="18" charset="0"/>
            </a:endParaRPr>
          </a:p>
          <a:p>
            <a:pPr algn="ctr"/>
            <a:endParaRPr lang="ru-RU" b="1" dirty="0">
              <a:latin typeface="Constantia" pitchFamily="18" charset="0"/>
            </a:endParaRP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="" xmlns:a16="http://schemas.microsoft.com/office/drawing/2014/main" id="{77AA5B62-2390-4864-B275-7A10F62C9D29}"/>
              </a:ext>
            </a:extLst>
          </p:cNvPr>
          <p:cNvCxnSpPr>
            <a:cxnSpLocks/>
          </p:cNvCxnSpPr>
          <p:nvPr/>
        </p:nvCxnSpPr>
        <p:spPr>
          <a:xfrm flipH="1">
            <a:off x="3932382" y="1785258"/>
            <a:ext cx="3267528" cy="762000"/>
          </a:xfrm>
          <a:prstGeom prst="straightConnector1">
            <a:avLst/>
          </a:prstGeom>
          <a:ln w="19050">
            <a:solidFill>
              <a:srgbClr val="33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="" xmlns:a16="http://schemas.microsoft.com/office/drawing/2014/main" id="{EC29098F-2985-45AE-9A30-661E1A5C3EA7}"/>
              </a:ext>
            </a:extLst>
          </p:cNvPr>
          <p:cNvCxnSpPr/>
          <p:nvPr/>
        </p:nvCxnSpPr>
        <p:spPr>
          <a:xfrm flipH="1">
            <a:off x="5752110" y="1785258"/>
            <a:ext cx="1447800" cy="685800"/>
          </a:xfrm>
          <a:prstGeom prst="straightConnector1">
            <a:avLst/>
          </a:prstGeom>
          <a:ln w="19050">
            <a:solidFill>
              <a:srgbClr val="33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="" xmlns:a16="http://schemas.microsoft.com/office/drawing/2014/main" id="{248A278E-0004-41AB-8581-BF84FA5DE309}"/>
              </a:ext>
            </a:extLst>
          </p:cNvPr>
          <p:cNvCxnSpPr/>
          <p:nvPr/>
        </p:nvCxnSpPr>
        <p:spPr>
          <a:xfrm>
            <a:off x="7199910" y="1785258"/>
            <a:ext cx="3352800" cy="762000"/>
          </a:xfrm>
          <a:prstGeom prst="straightConnector1">
            <a:avLst/>
          </a:prstGeom>
          <a:ln w="19050">
            <a:solidFill>
              <a:srgbClr val="33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="" xmlns:a16="http://schemas.microsoft.com/office/drawing/2014/main" id="{415BC696-BB8A-436F-8464-8CF8D875F265}"/>
              </a:ext>
            </a:extLst>
          </p:cNvPr>
          <p:cNvCxnSpPr/>
          <p:nvPr/>
        </p:nvCxnSpPr>
        <p:spPr>
          <a:xfrm>
            <a:off x="7199910" y="1785258"/>
            <a:ext cx="1714500" cy="762000"/>
          </a:xfrm>
          <a:prstGeom prst="straightConnector1">
            <a:avLst/>
          </a:prstGeom>
          <a:ln w="19050">
            <a:solidFill>
              <a:srgbClr val="33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="" xmlns:a16="http://schemas.microsoft.com/office/drawing/2014/main" id="{86AB1DB4-74D9-4D15-AA01-2E483E36FD32}"/>
              </a:ext>
            </a:extLst>
          </p:cNvPr>
          <p:cNvCxnSpPr/>
          <p:nvPr/>
        </p:nvCxnSpPr>
        <p:spPr>
          <a:xfrm flipH="1">
            <a:off x="7123710" y="1785258"/>
            <a:ext cx="76200" cy="762000"/>
          </a:xfrm>
          <a:prstGeom prst="straightConnector1">
            <a:avLst/>
          </a:prstGeom>
          <a:ln w="19050">
            <a:solidFill>
              <a:srgbClr val="33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="" xmlns:a16="http://schemas.microsoft.com/office/drawing/2014/main" id="{2CD1BF68-39D8-4269-B05D-8776337F0F89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4466277" y="4299858"/>
            <a:ext cx="6391234" cy="533400"/>
          </a:xfrm>
          <a:prstGeom prst="straightConnector1">
            <a:avLst/>
          </a:prstGeom>
          <a:ln w="28575">
            <a:solidFill>
              <a:srgbClr val="33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="" xmlns:a16="http://schemas.microsoft.com/office/drawing/2014/main" id="{B1035D4D-CDF1-4442-B36F-2E1692BE360E}"/>
              </a:ext>
            </a:extLst>
          </p:cNvPr>
          <p:cNvCxnSpPr>
            <a:cxnSpLocks/>
          </p:cNvCxnSpPr>
          <p:nvPr/>
        </p:nvCxnSpPr>
        <p:spPr>
          <a:xfrm flipH="1">
            <a:off x="7961910" y="4299858"/>
            <a:ext cx="2895600" cy="533400"/>
          </a:xfrm>
          <a:prstGeom prst="straightConnector1">
            <a:avLst/>
          </a:prstGeom>
          <a:ln w="28575">
            <a:solidFill>
              <a:srgbClr val="33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="" xmlns:a16="http://schemas.microsoft.com/office/drawing/2014/main" id="{22B85AC2-A3A4-476B-B289-EC67E127865D}"/>
              </a:ext>
            </a:extLst>
          </p:cNvPr>
          <p:cNvCxnSpPr>
            <a:cxnSpLocks/>
          </p:cNvCxnSpPr>
          <p:nvPr/>
        </p:nvCxnSpPr>
        <p:spPr>
          <a:xfrm flipH="1">
            <a:off x="10095510" y="4299858"/>
            <a:ext cx="762000" cy="495300"/>
          </a:xfrm>
          <a:prstGeom prst="straightConnector1">
            <a:avLst/>
          </a:prstGeom>
          <a:ln w="28575">
            <a:solidFill>
              <a:srgbClr val="33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9296F3F-D4DB-4E94-9F81-3E1F555CB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7" y="4404633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6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22249E6-4DD2-4F17-83D0-E9B5C53203E7}"/>
              </a:ext>
            </a:extLst>
          </p:cNvPr>
          <p:cNvSpPr/>
          <p:nvPr/>
        </p:nvSpPr>
        <p:spPr>
          <a:xfrm>
            <a:off x="1181100" y="1612900"/>
            <a:ext cx="1006747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38072E3-AD87-4B23-A44E-3D95142BC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669177"/>
            <a:ext cx="11747500" cy="55476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>
              <a:lnSpc>
                <a:spcPct val="100000"/>
              </a:lnSpc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поступающие в бюджет денежные средства;</a:t>
            </a:r>
          </a:p>
          <a:p>
            <a:pPr>
              <a:lnSpc>
                <a:spcPct val="100000"/>
              </a:lnSpc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выплачиваемые из бюджета денежные средства;</a:t>
            </a:r>
          </a:p>
          <a:p>
            <a:pPr>
              <a:lnSpc>
                <a:spcPct val="100000"/>
              </a:lnSpc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расходов бюджета над его доходами;</a:t>
            </a:r>
          </a:p>
          <a:p>
            <a:pPr>
              <a:lnSpc>
                <a:spcPct val="100000"/>
              </a:lnSpc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доходов над расходами;	</a:t>
            </a:r>
          </a:p>
          <a:p>
            <a:pPr>
              <a:lnSpc>
                <a:spcPct val="100000"/>
              </a:lnSpc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утвержденный постановлением администрации муниципального района документ, определяющий цели и задачи деятельности органов местного самоуправления, систему мероприятий (действий), направленных на достижение целей и решение задач;</a:t>
            </a:r>
          </a:p>
          <a:p>
            <a:pPr>
              <a:lnSpc>
                <a:spcPct val="100000"/>
              </a:lnSpc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расходы не включенные в муниципальные программы;</a:t>
            </a:r>
          </a:p>
          <a:p>
            <a:pPr>
              <a:lnSpc>
                <a:spcPct val="100000"/>
              </a:lnSpc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Субсидии- межбюджетный трансферт предоставляемый местным бюджетам из вышестоящего бюджета бюджетной системы Российской Федерации;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26A193FE-1544-4C3A-BD64-F233EFCF08FF}"/>
              </a:ext>
            </a:extLst>
          </p:cNvPr>
          <p:cNvSpPr txBox="1">
            <a:spLocks/>
          </p:cNvSpPr>
          <p:nvPr/>
        </p:nvSpPr>
        <p:spPr>
          <a:xfrm>
            <a:off x="446313" y="148931"/>
            <a:ext cx="10599057" cy="520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и термины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FE9CCDD-4AD7-45AC-AEBA-5F659D999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083" y="5382697"/>
            <a:ext cx="1130574" cy="8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0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2AAE149-B21C-4572-A003-F89EB75678D7}"/>
              </a:ext>
            </a:extLst>
          </p:cNvPr>
          <p:cNvSpPr/>
          <p:nvPr/>
        </p:nvSpPr>
        <p:spPr>
          <a:xfrm>
            <a:off x="1117600" y="1549400"/>
            <a:ext cx="10236200" cy="520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ADE0E8-8786-4434-9A69-6502434DC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3" y="715288"/>
            <a:ext cx="10599057" cy="52024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и термины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68B23A3-2666-4648-8B84-C9F5C4DB6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85" y="1259568"/>
            <a:ext cx="11789229" cy="471419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Межбюджетные трансферты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Дотации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межбюджетные трансферты, предоставляемые на безвозмездной и безвозвратной основе;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Субсидия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межбюджетный трансферт, предоставляемый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значения;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Субвенция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межбюджетный трансферт, предоставляемый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7AC198D-EF25-4030-AE2F-8FFDEBD68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083" y="5308600"/>
            <a:ext cx="1130574" cy="8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54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8F5F2955-613F-457D-AA33-DECEA7F20BF7}"/>
              </a:ext>
            </a:extLst>
          </p:cNvPr>
          <p:cNvSpPr/>
          <p:nvPr/>
        </p:nvSpPr>
        <p:spPr>
          <a:xfrm>
            <a:off x="1067619" y="1106129"/>
            <a:ext cx="10583607" cy="78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08535DC-4330-4B11-80AC-55AE2B74E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319" y="3839442"/>
            <a:ext cx="2888628" cy="22371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2919FB8-A924-4459-B5D5-CA352674B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328"/>
            <a:ext cx="3754072" cy="25890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DBCCB4A-A152-48D8-B78F-E639F9101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28" y="3529925"/>
            <a:ext cx="2589015" cy="25890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92E2D00-3455-4331-9CF8-D8FF78DC41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52" y="27991"/>
            <a:ext cx="4434348" cy="3452456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7ECECF21-3628-45F2-9CF9-98121F9F2DE1}"/>
              </a:ext>
            </a:extLst>
          </p:cNvPr>
          <p:cNvSpPr/>
          <p:nvPr/>
        </p:nvSpPr>
        <p:spPr>
          <a:xfrm>
            <a:off x="4190755" y="2003438"/>
            <a:ext cx="3566897" cy="25890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156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характеристики бюджета на</a:t>
            </a:r>
          </a:p>
          <a:p>
            <a:pPr algn="ctr"/>
            <a:r>
              <a:rPr lang="ru-RU" sz="3200" dirty="0">
                <a:solidFill>
                  <a:srgbClr val="156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156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sz="3200" dirty="0">
                <a:solidFill>
                  <a:srgbClr val="156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223576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C6411E9E-1979-4ABB-98C3-462428EDD0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t="1298" r="10894" b="-1"/>
          <a:stretch/>
        </p:blipFill>
        <p:spPr>
          <a:xfrm>
            <a:off x="9405257" y="2706988"/>
            <a:ext cx="2786743" cy="222288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5E4BD06C-E3CC-4900-AD74-5A87056DD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578313"/>
            <a:ext cx="11328399" cy="118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Основные характеристики проекта бюджета поселения на</a:t>
            </a:r>
            <a:b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(тыс. руб.)</a:t>
            </a:r>
          </a:p>
        </p:txBody>
      </p:sp>
      <p:graphicFrame>
        <p:nvGraphicFramePr>
          <p:cNvPr id="6" name="Group 254">
            <a:extLst>
              <a:ext uri="{FF2B5EF4-FFF2-40B4-BE49-F238E27FC236}">
                <a16:creationId xmlns="" xmlns:a16="http://schemas.microsoft.com/office/drawing/2014/main" id="{22F7444D-6BF4-4F65-9C36-7C091CF5FE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549735"/>
              </p:ext>
            </p:extLst>
          </p:nvPr>
        </p:nvGraphicFramePr>
        <p:xfrm>
          <a:off x="1312608" y="2062443"/>
          <a:ext cx="7962021" cy="3849410"/>
        </p:xfrm>
        <a:graphic>
          <a:graphicData uri="http://schemas.openxmlformats.org/drawingml/2006/table">
            <a:tbl>
              <a:tblPr/>
              <a:tblGrid>
                <a:gridCol w="2514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00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134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444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40125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3971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Доходы- всего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100473,04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30432,7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31319,1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49537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Расходы- всего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100473,04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30432,7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31319,1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25777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Дефицит (-), профицит (+)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33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F55C06-8F93-4FBE-9833-EF29EC348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057" y="365125"/>
            <a:ext cx="103632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доходы бюджета поселения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(тыс. руб.)</a:t>
            </a:r>
          </a:p>
        </p:txBody>
      </p:sp>
      <p:graphicFrame>
        <p:nvGraphicFramePr>
          <p:cNvPr id="4" name="Group 143">
            <a:extLst>
              <a:ext uri="{FF2B5EF4-FFF2-40B4-BE49-F238E27FC236}">
                <a16:creationId xmlns="" xmlns:a16="http://schemas.microsoft.com/office/drawing/2014/main" id="{B47D2FCC-AB9B-4B82-B36C-E289CB0CB6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196561"/>
              </p:ext>
            </p:extLst>
          </p:nvPr>
        </p:nvGraphicFramePr>
        <p:xfrm>
          <a:off x="2295363" y="2077067"/>
          <a:ext cx="9325429" cy="3617036"/>
        </p:xfrm>
        <a:graphic>
          <a:graphicData uri="http://schemas.openxmlformats.org/drawingml/2006/table">
            <a:tbl>
              <a:tblPr/>
              <a:tblGrid>
                <a:gridCol w="40077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91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49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34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806575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Прогнозный </a:t>
                      </a:r>
                    </a:p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Прогнозный</a:t>
                      </a:r>
                    </a:p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Прогнозный </a:t>
                      </a:r>
                    </a:p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88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100473,04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30432,7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31319,1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9508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6373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21732,44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24111,80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24506,80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1093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78740,6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6320,90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6812,30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617B9D8-CB1F-4D9D-B07D-5C3AF6BED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0235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98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861BDC-A8D7-4D98-8185-F16FF3AC1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947" y="634181"/>
            <a:ext cx="10372106" cy="9886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поселения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(тыс. руб.)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="" xmlns:a16="http://schemas.microsoft.com/office/drawing/2014/main" id="{4CE66791-C996-47E1-BB25-AA59D30698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890784"/>
              </p:ext>
            </p:extLst>
          </p:nvPr>
        </p:nvGraphicFramePr>
        <p:xfrm>
          <a:off x="451054" y="1353788"/>
          <a:ext cx="11547987" cy="4870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443638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2102</TotalTime>
  <Words>1054</Words>
  <Application>Microsoft Office PowerPoint</Application>
  <PresentationFormat>Широкоэкранный</PresentationFormat>
  <Paragraphs>267</Paragraphs>
  <Slides>26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Constantia</vt:lpstr>
      <vt:lpstr>Times New Roman</vt:lpstr>
      <vt:lpstr>Wingdings</vt:lpstr>
      <vt:lpstr>Wingdings 2</vt:lpstr>
      <vt:lpstr>Ретро</vt:lpstr>
      <vt:lpstr>  Подготовлен на основе  Решения Собрания депутатов от 25.12.2020 № 165 « Об утверждении бюджета муниципального образования  «Приамурское городское поселение» на 2021 год и на плановый период 2022 и 2023 годов» </vt:lpstr>
      <vt:lpstr>Презентация PowerPoint</vt:lpstr>
      <vt:lpstr>Презентация PowerPoint</vt:lpstr>
      <vt:lpstr>Презентация PowerPoint</vt:lpstr>
      <vt:lpstr>Понятия и термины </vt:lpstr>
      <vt:lpstr>Презентация PowerPoint</vt:lpstr>
      <vt:lpstr>               Основные характеристики проекта бюджета поселения на  2021-2023 годы (тыс. руб.)</vt:lpstr>
      <vt:lpstr>Планируемые доходы бюджета поселения  на 2021-2023 годы (тыс. руб.)</vt:lpstr>
      <vt:lpstr>Структура доходов бюджета поселения  на 2021-2023 годы (тыс. руб.)</vt:lpstr>
      <vt:lpstr>Структура безвозмездных поступлений в 2021-2023 годы (тыс. рублей)</vt:lpstr>
      <vt:lpstr>Презентация PowerPoint</vt:lpstr>
      <vt:lpstr> Структура поступлений налоговых и неналоговых доходов в 2021-2023 годы  (тыс. руб.)</vt:lpstr>
      <vt:lpstr>Структура налоговых доходов бюджета поселения на 2021-2023 годы (тыс. руб.)</vt:lpstr>
      <vt:lpstr>Динамика планируемых поступлений          неналоговых доходов в 2021-2023 годы (тыс. руб.)</vt:lpstr>
      <vt:lpstr> Структура неналоговых доходов бюджета  в 2021-2023 годы (тыс. руб.)</vt:lpstr>
      <vt:lpstr>Расходы бюджета на 2021-2023 год</vt:lpstr>
      <vt:lpstr> Расходы  бюджета по разделам бюджетной классификации расходов на 2021 год (удельный вес, %)</vt:lpstr>
      <vt:lpstr> Расходы  бюджета по разделам бюджетной классификации расходов на 2022 год (удельный вес, %)</vt:lpstr>
      <vt:lpstr> Расходы  бюджета по разделам бюджетной классификации расходов на 2023 год (удельный вес, %)</vt:lpstr>
      <vt:lpstr>Презентация PowerPoint</vt:lpstr>
      <vt:lpstr> 1. Муниципальная программа  «Сохранность автомобильных дорог общего пользования местного значения на территории Приамурского городского поселения на 2021 – 2023 годы»   </vt:lpstr>
      <vt:lpstr>  2. Муниципальная программа  «Адресная программа по переселению граждан из аварийного жилищного фонда признанного таковым до 01 января 2017 года на период 2019-2025 годов на территории муниципального образования «Приамурское городское поселение»   </vt:lpstr>
      <vt:lpstr>   3. Муниципальная программа   «Благоустройство территории Приамурского городского поселения на 2021-2023 годы»    </vt:lpstr>
      <vt:lpstr>   4. Муниципальная программа  «Формирование комфортной городской среды на 2021 и плановый период 2022-2023 годов»     </vt:lpstr>
      <vt:lpstr>   5. Муниципальная программа  «Культура муниципального образования «Приамурское городское поселение» на 2021-2023 годы»  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ГРАЖДАН»  Подготовлен на основе  Решения Собрания депутатов от 27.12.2016 №218                « Об утверждении бюджета муниципального образования  «Смидовичское городское поселение» на 2017 год и на плановый период 2018 и 2019 годов» </dc:title>
  <dc:creator>Юля</dc:creator>
  <cp:lastModifiedBy>User</cp:lastModifiedBy>
  <cp:revision>232</cp:revision>
  <dcterms:created xsi:type="dcterms:W3CDTF">2017-11-20T01:27:55Z</dcterms:created>
  <dcterms:modified xsi:type="dcterms:W3CDTF">2021-09-23T05:48:27Z</dcterms:modified>
</cp:coreProperties>
</file>