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2"/>
  </p:notesMasterIdLst>
  <p:sldIdLst>
    <p:sldId id="261" r:id="rId2"/>
    <p:sldId id="326" r:id="rId3"/>
    <p:sldId id="329" r:id="rId4"/>
    <p:sldId id="330" r:id="rId5"/>
    <p:sldId id="293" r:id="rId6"/>
    <p:sldId id="282" r:id="rId7"/>
    <p:sldId id="284" r:id="rId8"/>
    <p:sldId id="287" r:id="rId9"/>
    <p:sldId id="294" r:id="rId10"/>
    <p:sldId id="295" r:id="rId11"/>
    <p:sldId id="285" r:id="rId12"/>
    <p:sldId id="296" r:id="rId13"/>
    <p:sldId id="286" r:id="rId14"/>
    <p:sldId id="297" r:id="rId15"/>
    <p:sldId id="299" r:id="rId16"/>
    <p:sldId id="301" r:id="rId17"/>
    <p:sldId id="302" r:id="rId18"/>
    <p:sldId id="305" r:id="rId19"/>
    <p:sldId id="304" r:id="rId20"/>
    <p:sldId id="328" r:id="rId21"/>
  </p:sldIdLst>
  <p:sldSz cx="9144000" cy="5715000" type="screen16x1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2" autoAdjust="0"/>
    <p:restoredTop sz="94281" autoAdjust="0"/>
  </p:normalViewPr>
  <p:slideViewPr>
    <p:cSldViewPr>
      <p:cViewPr varScale="1">
        <p:scale>
          <a:sx n="103" d="100"/>
          <a:sy n="103" d="100"/>
        </p:scale>
        <p:origin x="690" y="10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3071354705274046E-3"/>
          <c:y val="1.5652173913043479E-2"/>
          <c:w val="0.98035160289555323"/>
          <c:h val="0.643478260869565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FF6600"/>
            </a:solidFill>
            <a:ln w="9806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500450331090496E-2"/>
                  <c:y val="-0.1498323993144749"/>
                </c:manualLayout>
              </c:layout>
              <c:tx>
                <c:rich>
                  <a:bodyPr/>
                  <a:lstStyle/>
                  <a:p>
                    <a:pPr>
                      <a:defRPr sz="137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17059</a:t>
                    </a:r>
                    <a:endParaRPr lang="en-US" dirty="0"/>
                  </a:p>
                </c:rich>
              </c:tx>
              <c:spPr>
                <a:solidFill>
                  <a:srgbClr val="C0C0C0"/>
                </a:solidFill>
                <a:ln w="19611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174540524943053E-3"/>
                  <c:y val="-7.5512890081286366E-2"/>
                </c:manualLayout>
              </c:layout>
              <c:tx>
                <c:rich>
                  <a:bodyPr/>
                  <a:lstStyle/>
                  <a:p>
                    <a:pPr>
                      <a:defRPr sz="137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16393,3</a:t>
                    </a:r>
                    <a:endParaRPr lang="en-US" dirty="0"/>
                  </a:p>
                </c:rich>
              </c:tx>
              <c:spPr>
                <a:solidFill>
                  <a:srgbClr val="C0C0C0"/>
                </a:solidFill>
                <a:ln w="19611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6281598538898043E-2"/>
                  <c:y val="-0.10554525404821291"/>
                </c:manualLayout>
              </c:layout>
              <c:tx>
                <c:rich>
                  <a:bodyPr/>
                  <a:lstStyle/>
                  <a:p>
                    <a:pPr>
                      <a:defRPr sz="137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16793,3</a:t>
                    </a:r>
                    <a:endParaRPr lang="en-US" dirty="0"/>
                  </a:p>
                </c:rich>
              </c:tx>
              <c:spPr>
                <a:solidFill>
                  <a:srgbClr val="C0C0C0"/>
                </a:solidFill>
                <a:ln w="19611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C0C0C0"/>
              </a:solidFill>
              <a:ln w="1961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91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17059</c:v>
                </c:pt>
                <c:pt idx="1">
                  <c:v>16393.3</c:v>
                </c:pt>
                <c:pt idx="2">
                  <c:v>16793.3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8000"/>
            </a:solidFill>
            <a:ln w="9806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253592519007493E-2"/>
                  <c:y val="1.6505379891695732E-2"/>
                </c:manualLayout>
              </c:layout>
              <c:tx>
                <c:rich>
                  <a:bodyPr/>
                  <a:lstStyle/>
                  <a:p>
                    <a:pPr>
                      <a:defRPr sz="137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4131,8</a:t>
                    </a:r>
                    <a:endParaRPr lang="en-US" dirty="0"/>
                  </a:p>
                </c:rich>
              </c:tx>
              <c:spPr>
                <a:solidFill>
                  <a:srgbClr val="C0C0C0"/>
                </a:solidFill>
                <a:ln w="19611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2672198853863121E-2"/>
                  <c:y val="-1.6071490028549684E-3"/>
                </c:manualLayout>
              </c:layout>
              <c:tx>
                <c:rich>
                  <a:bodyPr/>
                  <a:lstStyle/>
                  <a:p>
                    <a:pPr>
                      <a:defRPr sz="137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4418,8</a:t>
                    </a:r>
                    <a:endParaRPr lang="en-US" dirty="0"/>
                  </a:p>
                </c:rich>
              </c:tx>
              <c:spPr>
                <a:solidFill>
                  <a:srgbClr val="C0C0C0"/>
                </a:solidFill>
                <a:ln w="19611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76276113211602"/>
                  <c:y val="4.3779258441556071E-2"/>
                </c:manualLayout>
              </c:layout>
              <c:tx>
                <c:rich>
                  <a:bodyPr/>
                  <a:lstStyle/>
                  <a:p>
                    <a:pPr>
                      <a:defRPr sz="137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4644,5</a:t>
                    </a:r>
                    <a:endParaRPr lang="en-US" dirty="0"/>
                  </a:p>
                </c:rich>
              </c:tx>
              <c:spPr>
                <a:solidFill>
                  <a:srgbClr val="C0C0C0"/>
                </a:solidFill>
                <a:ln w="19611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C0C0C0"/>
              </a:solidFill>
              <a:ln w="1961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91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 formatCode="0.0">
                  <c:v>4131.8</c:v>
                </c:pt>
                <c:pt idx="1">
                  <c:v>4418.8</c:v>
                </c:pt>
                <c:pt idx="2">
                  <c:v>4644.5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66320216"/>
        <c:axId val="166320608"/>
        <c:axId val="0"/>
      </c:bar3DChart>
      <c:catAx>
        <c:axId val="166320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4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1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6320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6320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6320216"/>
        <c:crosses val="autoZero"/>
        <c:crossBetween val="between"/>
      </c:valAx>
      <c:spPr>
        <a:noFill/>
        <a:ln w="19611">
          <a:noFill/>
        </a:ln>
      </c:spPr>
    </c:plotArea>
    <c:legend>
      <c:legendPos val="b"/>
      <c:layout/>
      <c:overlay val="0"/>
      <c:spPr>
        <a:noFill/>
        <a:ln w="19611">
          <a:noFill/>
        </a:ln>
      </c:spPr>
      <c:txPr>
        <a:bodyPr/>
        <a:lstStyle/>
        <a:p>
          <a:pPr>
            <a:defRPr sz="205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91025641025641"/>
          <c:y val="4.194260485651214E-2"/>
          <c:w val="0.8108974358974359"/>
          <c:h val="0.832229580573951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008000"/>
            </a:solidFill>
            <a:ln w="1281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9638578398803073E-2"/>
                  <c:y val="0.1189435773566444"/>
                </c:manualLayout>
              </c:layout>
              <c:spPr>
                <a:solidFill>
                  <a:srgbClr val="C0C0C0"/>
                </a:solidFill>
                <a:ln w="25637">
                  <a:noFill/>
                </a:ln>
              </c:spPr>
              <c:txPr>
                <a:bodyPr/>
                <a:lstStyle/>
                <a:p>
                  <a:pPr>
                    <a:defRPr sz="1716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013401963870424E-2"/>
                  <c:y val="0.16412129493626221"/>
                </c:manualLayout>
              </c:layout>
              <c:spPr>
                <a:solidFill>
                  <a:srgbClr val="C0C0C0"/>
                </a:solidFill>
                <a:ln w="25637">
                  <a:noFill/>
                </a:ln>
              </c:spPr>
              <c:txPr>
                <a:bodyPr/>
                <a:lstStyle/>
                <a:p>
                  <a:pPr>
                    <a:defRPr sz="1716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371518773707799E-2"/>
                  <c:y val="0.17132674418501376"/>
                </c:manualLayout>
              </c:layout>
              <c:spPr>
                <a:solidFill>
                  <a:srgbClr val="C0C0C0"/>
                </a:solidFill>
                <a:ln w="25637">
                  <a:noFill/>
                </a:ln>
              </c:spPr>
              <c:txPr>
                <a:bodyPr/>
                <a:lstStyle/>
                <a:p>
                  <a:pPr>
                    <a:defRPr sz="1716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3948575368316303E-2"/>
                  <c:y val="0.10634459238541905"/>
                </c:manualLayout>
              </c:layout>
              <c:spPr>
                <a:solidFill>
                  <a:srgbClr val="C0C0C0"/>
                </a:solidFill>
                <a:ln w="25637">
                  <a:noFill/>
                </a:ln>
              </c:spPr>
              <c:txPr>
                <a:bodyPr/>
                <a:lstStyle/>
                <a:p>
                  <a:pPr>
                    <a:defRPr sz="1716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C0C0C0"/>
              </a:solidFill>
              <a:ln w="2563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716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План 2016 года (на 01.12.2016 г.)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2125.5</c:v>
                </c:pt>
                <c:pt idx="1">
                  <c:v>3848.3</c:v>
                </c:pt>
                <c:pt idx="2">
                  <c:v>4135.3</c:v>
                </c:pt>
                <c:pt idx="3">
                  <c:v>4361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CC00"/>
            </a:solidFill>
            <a:ln w="1281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8071640214106797E-3"/>
                  <c:y val="0.11672349543825744"/>
                </c:manualLayout>
              </c:layout>
              <c:spPr>
                <a:solidFill>
                  <a:srgbClr val="C0C0C0"/>
                </a:solidFill>
                <a:ln w="25637">
                  <a:noFill/>
                </a:ln>
              </c:spPr>
              <c:txPr>
                <a:bodyPr/>
                <a:lstStyle/>
                <a:p>
                  <a:pPr>
                    <a:defRPr sz="1716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1365751702905775E-2"/>
                  <c:y val="-4.7812442089298246E-2"/>
                </c:manualLayout>
              </c:layout>
              <c:spPr>
                <a:solidFill>
                  <a:srgbClr val="C0C0C0"/>
                </a:solidFill>
                <a:ln w="25637">
                  <a:noFill/>
                </a:ln>
              </c:spPr>
              <c:txPr>
                <a:bodyPr/>
                <a:lstStyle/>
                <a:p>
                  <a:pPr>
                    <a:defRPr sz="1716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6785911108364968E-2"/>
                  <c:y val="-4.1189925533006932E-2"/>
                </c:manualLayout>
              </c:layout>
              <c:spPr>
                <a:solidFill>
                  <a:srgbClr val="C0C0C0"/>
                </a:solidFill>
                <a:ln w="25637">
                  <a:noFill/>
                </a:ln>
              </c:spPr>
              <c:txPr>
                <a:bodyPr/>
                <a:lstStyle/>
                <a:p>
                  <a:pPr>
                    <a:defRPr sz="1716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5026472158682198E-2"/>
                  <c:y val="-5.4434958645589671E-2"/>
                </c:manualLayout>
              </c:layout>
              <c:spPr>
                <a:solidFill>
                  <a:srgbClr val="C0C0C0"/>
                </a:solidFill>
                <a:ln w="25637">
                  <a:noFill/>
                </a:ln>
              </c:spPr>
              <c:txPr>
                <a:bodyPr/>
                <a:lstStyle/>
                <a:p>
                  <a:pPr>
                    <a:defRPr sz="1716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C0C0C0"/>
              </a:solidFill>
              <a:ln w="2563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716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План 2016 года (на 01.12.2016 г.)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6600"/>
            </a:solidFill>
            <a:ln w="1281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0850465964962992E-2"/>
                  <c:y val="1.2208977527444107E-2"/>
                </c:manualLayout>
              </c:layout>
              <c:spPr>
                <a:solidFill>
                  <a:srgbClr val="C0C0C0"/>
                </a:solidFill>
                <a:ln w="25637">
                  <a:noFill/>
                </a:ln>
              </c:spPr>
              <c:txPr>
                <a:bodyPr/>
                <a:lstStyle/>
                <a:p>
                  <a:pPr>
                    <a:defRPr sz="1716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7939063483365545E-2"/>
                  <c:y val="7.9305835622483195E-2"/>
                </c:manualLayout>
              </c:layout>
              <c:spPr>
                <a:solidFill>
                  <a:srgbClr val="C0C0C0"/>
                </a:solidFill>
                <a:ln w="25637">
                  <a:noFill/>
                </a:ln>
              </c:spPr>
              <c:txPr>
                <a:bodyPr/>
                <a:lstStyle/>
                <a:p>
                  <a:pPr>
                    <a:defRPr sz="1716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382341414876971E-2"/>
                  <c:y val="8.2328869475257194E-3"/>
                </c:manualLayout>
              </c:layout>
              <c:spPr>
                <a:solidFill>
                  <a:srgbClr val="C0C0C0"/>
                </a:solidFill>
                <a:ln w="25637">
                  <a:noFill/>
                </a:ln>
              </c:spPr>
              <c:txPr>
                <a:bodyPr/>
                <a:lstStyle/>
                <a:p>
                  <a:pPr>
                    <a:defRPr sz="1716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920056366057064E-2"/>
                  <c:y val="7.8673486982010453E-3"/>
                </c:manualLayout>
              </c:layout>
              <c:spPr>
                <a:solidFill>
                  <a:srgbClr val="C0C0C0"/>
                </a:solidFill>
                <a:ln w="25637">
                  <a:noFill/>
                </a:ln>
              </c:spPr>
              <c:txPr>
                <a:bodyPr/>
                <a:lstStyle/>
                <a:p>
                  <a:pPr>
                    <a:defRPr sz="1716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C0C0C0"/>
              </a:solidFill>
              <a:ln w="2563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716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План 2016 года (на 01.12.2016 г.)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317.8</c:v>
                </c:pt>
                <c:pt idx="1">
                  <c:v>283.5</c:v>
                </c:pt>
                <c:pt idx="2">
                  <c:v>283.5</c:v>
                </c:pt>
                <c:pt idx="3">
                  <c:v>283.5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0CCFF"/>
            </a:solidFill>
            <a:ln w="1281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План 2016 года (на 01.12.2016 г.)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140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66321392"/>
        <c:axId val="166321784"/>
        <c:axId val="0"/>
      </c:bar3DChart>
      <c:catAx>
        <c:axId val="166321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2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1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6321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6321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6321392"/>
        <c:crosses val="autoZero"/>
        <c:crossBetween val="between"/>
      </c:valAx>
      <c:spPr>
        <a:noFill/>
        <a:ln w="25637">
          <a:noFill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6.3805931777059788E-3"/>
          <c:y val="5.9265475027300233E-3"/>
          <c:w val="0.2636511752656403"/>
          <c:h val="0.49763595608943045"/>
        </c:manualLayout>
      </c:layout>
      <c:overlay val="0"/>
      <c:spPr>
        <a:noFill/>
        <a:ln w="25637">
          <a:noFill/>
        </a:ln>
      </c:spPr>
      <c:txPr>
        <a:bodyPr/>
        <a:lstStyle/>
        <a:p>
          <a:pPr>
            <a:defRPr sz="167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3071354705274046E-3"/>
          <c:y val="1.9522776572668113E-2"/>
          <c:w val="0.98035160289555323"/>
          <c:h val="0.687635574837310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 (тыс. руб.)</c:v>
                </c:pt>
              </c:strCache>
            </c:strRef>
          </c:tx>
          <c:spPr>
            <a:solidFill>
              <a:srgbClr val="008000"/>
            </a:solidFill>
            <a:ln w="12336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146326331752483E-2"/>
                  <c:y val="0.20929716589088682"/>
                </c:manualLayout>
              </c:layout>
              <c:spPr>
                <a:solidFill>
                  <a:srgbClr val="C0C0C0"/>
                </a:solidFill>
                <a:ln w="24672">
                  <a:noFill/>
                </a:ln>
              </c:spPr>
              <c:txPr>
                <a:bodyPr/>
                <a:lstStyle/>
                <a:p>
                  <a:pPr>
                    <a:defRPr sz="1918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761725804409511E-2"/>
                  <c:y val="0.20820090697813154"/>
                </c:manualLayout>
              </c:layout>
              <c:spPr>
                <a:solidFill>
                  <a:srgbClr val="C0C0C0"/>
                </a:solidFill>
                <a:ln w="24672">
                  <a:noFill/>
                </a:ln>
              </c:spPr>
              <c:txPr>
                <a:bodyPr/>
                <a:lstStyle/>
                <a:p>
                  <a:pPr>
                    <a:defRPr sz="1918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264834991313159E-2"/>
                  <c:y val="0.21810490685098333"/>
                </c:manualLayout>
              </c:layout>
              <c:spPr>
                <a:solidFill>
                  <a:srgbClr val="C0C0C0"/>
                </a:solidFill>
                <a:ln w="24672">
                  <a:noFill/>
                </a:ln>
              </c:spPr>
              <c:txPr>
                <a:bodyPr/>
                <a:lstStyle/>
                <a:p>
                  <a:pPr>
                    <a:defRPr sz="1918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972701158568419E-2"/>
                  <c:y val="0.22147664399041933"/>
                </c:manualLayout>
              </c:layout>
              <c:spPr>
                <a:solidFill>
                  <a:srgbClr val="C0C0C0"/>
                </a:solidFill>
                <a:ln w="24672">
                  <a:noFill/>
                </a:ln>
              </c:spPr>
              <c:txPr>
                <a:bodyPr/>
                <a:lstStyle/>
                <a:p>
                  <a:pPr>
                    <a:defRPr sz="1918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C0C0C0"/>
              </a:solidFill>
              <a:ln w="246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91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Оценка 2016 года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21723.3</c:v>
                </c:pt>
                <c:pt idx="1">
                  <c:v>17059</c:v>
                </c:pt>
                <c:pt idx="2">
                  <c:v>16393.3</c:v>
                </c:pt>
                <c:pt idx="3">
                  <c:v>16793.3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37426040"/>
        <c:axId val="237426432"/>
        <c:axId val="0"/>
      </c:bar3DChart>
      <c:catAx>
        <c:axId val="237426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1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37426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7426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7426040"/>
        <c:crosses val="autoZero"/>
        <c:crossBetween val="between"/>
      </c:valAx>
      <c:spPr>
        <a:noFill/>
        <a:ln w="2467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1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3071354705274046E-3"/>
          <c:y val="2.0449897750511249E-2"/>
          <c:w val="0.98035160289555323"/>
          <c:h val="0.762781186094069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6600"/>
            </a:solidFill>
            <a:ln w="1234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8497736482682944E-2"/>
                  <c:y val="0.2294183526564674"/>
                </c:manualLayout>
              </c:layout>
              <c:spPr>
                <a:solidFill>
                  <a:srgbClr val="C0C0C0"/>
                </a:solidFill>
                <a:ln w="24687">
                  <a:noFill/>
                </a:ln>
              </c:spPr>
              <c:txPr>
                <a:bodyPr/>
                <a:lstStyle/>
                <a:p>
                  <a:pPr>
                    <a:defRPr sz="2041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8611307185459982E-2"/>
                  <c:y val="0.20909426770200604"/>
                </c:manualLayout>
              </c:layout>
              <c:spPr>
                <a:solidFill>
                  <a:srgbClr val="C0C0C0"/>
                </a:solidFill>
                <a:ln w="24687">
                  <a:noFill/>
                </a:ln>
              </c:spPr>
              <c:txPr>
                <a:bodyPr/>
                <a:lstStyle/>
                <a:p>
                  <a:pPr>
                    <a:defRPr sz="2041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615709058566708E-2"/>
                  <c:y val="0.22274934929185999"/>
                </c:manualLayout>
              </c:layout>
              <c:spPr>
                <a:solidFill>
                  <a:srgbClr val="C0C0C0"/>
                </a:solidFill>
                <a:ln w="24687">
                  <a:noFill/>
                </a:ln>
              </c:spPr>
              <c:txPr>
                <a:bodyPr/>
                <a:lstStyle/>
                <a:p>
                  <a:pPr>
                    <a:defRPr sz="2041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C0C0C0"/>
              </a:solidFill>
              <a:ln w="2468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4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14005</c:v>
                </c:pt>
                <c:pt idx="1">
                  <c:v>14239.3</c:v>
                </c:pt>
                <c:pt idx="2">
                  <c:v>14639.3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Неналоговые доходы </c:v>
                </c:pt>
              </c:strCache>
            </c:strRef>
          </c:tx>
          <c:spPr>
            <a:solidFill>
              <a:srgbClr val="008000"/>
            </a:solidFill>
            <a:ln w="1234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6308500653266591E-2"/>
                  <c:y val="0.11269293936673941"/>
                </c:manualLayout>
              </c:layout>
              <c:spPr>
                <a:solidFill>
                  <a:srgbClr val="C0C0C0"/>
                </a:solidFill>
                <a:ln w="24687">
                  <a:noFill/>
                </a:ln>
              </c:spPr>
              <c:txPr>
                <a:bodyPr/>
                <a:lstStyle/>
                <a:p>
                  <a:pPr>
                    <a:defRPr sz="2041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4925315813101339E-2"/>
                  <c:y val="0.11444237634417975"/>
                </c:manualLayout>
              </c:layout>
              <c:spPr>
                <a:solidFill>
                  <a:srgbClr val="C0C0C0"/>
                </a:solidFill>
                <a:ln w="24687">
                  <a:noFill/>
                </a:ln>
              </c:spPr>
              <c:txPr>
                <a:bodyPr/>
                <a:lstStyle/>
                <a:p>
                  <a:pPr>
                    <a:defRPr sz="2041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132728819343267E-2"/>
                  <c:y val="0.10262425346036963"/>
                </c:manualLayout>
              </c:layout>
              <c:spPr>
                <a:solidFill>
                  <a:srgbClr val="C0C0C0"/>
                </a:solidFill>
                <a:ln w="24687">
                  <a:noFill/>
                </a:ln>
              </c:spPr>
              <c:txPr>
                <a:bodyPr/>
                <a:lstStyle/>
                <a:p>
                  <a:pPr>
                    <a:defRPr sz="2041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C0C0C0"/>
              </a:solidFill>
              <a:ln w="2468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4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3054</c:v>
                </c:pt>
                <c:pt idx="1">
                  <c:v>2154</c:v>
                </c:pt>
                <c:pt idx="2">
                  <c:v>2154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37427216"/>
        <c:axId val="237427608"/>
        <c:axId val="0"/>
      </c:bar3DChart>
      <c:catAx>
        <c:axId val="237427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4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37427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7427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7427216"/>
        <c:crosses val="autoZero"/>
        <c:crossBetween val="between"/>
      </c:valAx>
      <c:spPr>
        <a:noFill/>
        <a:ln w="24687">
          <a:noFill/>
        </a:ln>
      </c:spPr>
    </c:plotArea>
    <c:legend>
      <c:legendPos val="b"/>
      <c:layout>
        <c:manualLayout>
          <c:xMode val="edge"/>
          <c:yMode val="edge"/>
          <c:x val="0"/>
          <c:y val="0.91820040899795496"/>
          <c:w val="1"/>
          <c:h val="7.7709611451942745E-2"/>
        </c:manualLayout>
      </c:layout>
      <c:overlay val="0"/>
      <c:spPr>
        <a:noFill/>
        <a:ln w="24687">
          <a:noFill/>
        </a:ln>
      </c:spPr>
      <c:txPr>
        <a:bodyPr/>
        <a:lstStyle/>
        <a:p>
          <a:pPr>
            <a:defRPr sz="174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4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FF6600"/>
            </a:solidFill>
            <a:ln w="123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9137993357233849E-2"/>
                  <c:y val="3.1200248035444633E-2"/>
                </c:manualLayout>
              </c:layout>
              <c:spPr>
                <a:solidFill>
                  <a:srgbClr val="C0C0C0"/>
                </a:solidFill>
                <a:ln w="24701">
                  <a:noFill/>
                </a:ln>
              </c:spPr>
              <c:txPr>
                <a:bodyPr/>
                <a:lstStyle/>
                <a:p>
                  <a:pPr>
                    <a:defRPr sz="165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853243713064709E-2"/>
                  <c:y val="6.1419735135969676E-2"/>
                </c:manualLayout>
              </c:layout>
              <c:spPr>
                <a:solidFill>
                  <a:srgbClr val="C0C0C0"/>
                </a:solidFill>
                <a:ln w="24701">
                  <a:noFill/>
                </a:ln>
              </c:spPr>
              <c:txPr>
                <a:bodyPr/>
                <a:lstStyle/>
                <a:p>
                  <a:pPr>
                    <a:defRPr sz="165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310600861957975E-2"/>
                  <c:y val="6.1171406801978759E-2"/>
                </c:manualLayout>
              </c:layout>
              <c:spPr>
                <a:solidFill>
                  <a:srgbClr val="C0C0C0"/>
                </a:solidFill>
                <a:ln w="24701">
                  <a:noFill/>
                </a:ln>
              </c:spPr>
              <c:txPr>
                <a:bodyPr/>
                <a:lstStyle/>
                <a:p>
                  <a:pPr>
                    <a:defRPr sz="165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C0C0C0"/>
              </a:solidFill>
              <a:ln w="2470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21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6266</c:v>
                </c:pt>
                <c:pt idx="1">
                  <c:v>6533</c:v>
                </c:pt>
                <c:pt idx="2">
                  <c:v>6666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Акцизы по подакцизным товарам</c:v>
                </c:pt>
              </c:strCache>
            </c:strRef>
          </c:tx>
          <c:spPr>
            <a:solidFill>
              <a:srgbClr val="008000"/>
            </a:solidFill>
            <a:ln w="123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8244020559215254E-2"/>
                  <c:y val="3.3968680085741269E-2"/>
                </c:manualLayout>
              </c:layout>
              <c:spPr>
                <a:solidFill>
                  <a:srgbClr val="C0C0C0"/>
                </a:solidFill>
                <a:ln w="24701">
                  <a:noFill/>
                </a:ln>
              </c:spPr>
              <c:txPr>
                <a:bodyPr/>
                <a:lstStyle/>
                <a:p>
                  <a:pPr>
                    <a:defRPr sz="165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570485040502999E-2"/>
                  <c:y val="4.4570856421034311E-2"/>
                </c:manualLayout>
              </c:layout>
              <c:spPr>
                <a:solidFill>
                  <a:srgbClr val="C0C0C0"/>
                </a:solidFill>
                <a:ln w="24701">
                  <a:noFill/>
                </a:ln>
              </c:spPr>
              <c:txPr>
                <a:bodyPr/>
                <a:lstStyle/>
                <a:p>
                  <a:pPr>
                    <a:defRPr sz="165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593934261656922E-2"/>
                  <c:y val="1.3885675241769705E-2"/>
                </c:manualLayout>
              </c:layout>
              <c:spPr>
                <a:solidFill>
                  <a:srgbClr val="C0C0C0"/>
                </a:solidFill>
                <a:ln w="24701">
                  <a:noFill/>
                </a:ln>
              </c:spPr>
              <c:txPr>
                <a:bodyPr/>
                <a:lstStyle/>
                <a:p>
                  <a:pPr>
                    <a:defRPr sz="165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C0C0C0"/>
              </a:solidFill>
              <a:ln w="2470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5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2169</c:v>
                </c:pt>
                <c:pt idx="1">
                  <c:v>2136.3000000000002</c:v>
                </c:pt>
                <c:pt idx="2">
                  <c:v>2403.3000000000002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Налоги на имущество</c:v>
                </c:pt>
              </c:strCache>
            </c:strRef>
          </c:tx>
          <c:spPr>
            <a:solidFill>
              <a:schemeClr val="hlink"/>
            </a:solidFill>
            <a:ln w="123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1478685764066325E-2"/>
                  <c:y val="0.117463904524764"/>
                </c:manualLayout>
              </c:layout>
              <c:spPr>
                <a:solidFill>
                  <a:srgbClr val="C0C0C0"/>
                </a:solidFill>
                <a:ln w="24701">
                  <a:noFill/>
                </a:ln>
              </c:spPr>
              <c:txPr>
                <a:bodyPr/>
                <a:lstStyle/>
                <a:p>
                  <a:pPr>
                    <a:defRPr sz="165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517067272275984E-2"/>
                  <c:y val="0.11898086219095461"/>
                </c:manualLayout>
              </c:layout>
              <c:spPr>
                <a:solidFill>
                  <a:srgbClr val="C0C0C0"/>
                </a:solidFill>
                <a:ln w="24701">
                  <a:noFill/>
                </a:ln>
              </c:spPr>
              <c:txPr>
                <a:bodyPr/>
                <a:lstStyle/>
                <a:p>
                  <a:pPr>
                    <a:defRPr sz="165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8071235194360858E-2"/>
                  <c:y val="0.133060053615489"/>
                </c:manualLayout>
              </c:layout>
              <c:spPr>
                <a:solidFill>
                  <a:srgbClr val="C0C0C0"/>
                </a:solidFill>
                <a:ln w="24701">
                  <a:noFill/>
                </a:ln>
              </c:spPr>
              <c:txPr>
                <a:bodyPr/>
                <a:lstStyle/>
                <a:p>
                  <a:pPr>
                    <a:defRPr sz="165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C0C0C0"/>
              </a:solidFill>
              <a:ln w="2470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5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5570</c:v>
                </c:pt>
                <c:pt idx="1">
                  <c:v>5570</c:v>
                </c:pt>
                <c:pt idx="2">
                  <c:v>5570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FFCC00"/>
            </a:solidFill>
            <a:ln w="123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8.713541114827178E-2"/>
                  <c:y val="0.11279563541798654"/>
                </c:manualLayout>
              </c:layout>
              <c:spPr>
                <a:solidFill>
                  <a:srgbClr val="C0C0C0"/>
                </a:solidFill>
                <a:ln w="24701">
                  <a:noFill/>
                </a:ln>
              </c:spPr>
              <c:txPr>
                <a:bodyPr/>
                <a:lstStyle/>
                <a:p>
                  <a:pPr>
                    <a:defRPr sz="165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3026037510323289E-2"/>
                  <c:y val="0.12450386078472075"/>
                </c:manualLayout>
              </c:layout>
              <c:spPr>
                <a:solidFill>
                  <a:srgbClr val="C0C0C0"/>
                </a:solidFill>
                <a:ln w="24701">
                  <a:noFill/>
                </a:ln>
              </c:spPr>
              <c:txPr>
                <a:bodyPr/>
                <a:lstStyle/>
                <a:p>
                  <a:pPr>
                    <a:defRPr sz="165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924758424466011"/>
                  <c:y val="0.12256962480793165"/>
                </c:manualLayout>
              </c:layout>
              <c:spPr>
                <a:solidFill>
                  <a:srgbClr val="C0C0C0"/>
                </a:solidFill>
                <a:ln w="24701">
                  <a:noFill/>
                </a:ln>
              </c:spPr>
              <c:txPr>
                <a:bodyPr/>
                <a:lstStyle/>
                <a:p>
                  <a:pPr>
                    <a:defRPr sz="165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C0C0C0"/>
              </a:solidFill>
              <a:ln w="2470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5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37428000"/>
        <c:axId val="237428392"/>
        <c:axId val="0"/>
      </c:bar3DChart>
      <c:catAx>
        <c:axId val="23742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1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37428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7428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7428000"/>
        <c:crosses val="autoZero"/>
        <c:crossBetween val="between"/>
      </c:valAx>
      <c:spPr>
        <a:noFill/>
        <a:ln w="24701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7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76008273009307137"/>
          <c:y val="3.8684719535783368E-2"/>
          <c:w val="0.23991726990692863"/>
          <c:h val="0.92843326885880073"/>
        </c:manualLayout>
      </c:layout>
      <c:overlay val="0"/>
      <c:spPr>
        <a:noFill/>
        <a:ln w="24701">
          <a:noFill/>
        </a:ln>
      </c:spPr>
      <c:txPr>
        <a:bodyPr/>
        <a:lstStyle/>
        <a:p>
          <a:pPr>
            <a:defRPr sz="1921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8576122672508221E-3"/>
          <c:y val="2.1582733812949641E-2"/>
          <c:w val="0.97918948521358162"/>
          <c:h val="0.839328537170263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008000"/>
            </a:solidFill>
            <a:ln w="1234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0827847574190699E-2"/>
                  <c:y val="0.29606181592933734"/>
                </c:manualLayout>
              </c:layout>
              <c:spPr>
                <a:solidFill>
                  <a:srgbClr val="C0C0C0"/>
                </a:solidFill>
                <a:ln w="24696">
                  <a:noFill/>
                </a:ln>
              </c:spPr>
              <c:txPr>
                <a:bodyPr/>
                <a:lstStyle/>
                <a:p>
                  <a:pPr>
                    <a:defRPr sz="175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470781577099773E-2"/>
                  <c:y val="0.17168869404039822"/>
                </c:manualLayout>
              </c:layout>
              <c:spPr>
                <a:solidFill>
                  <a:srgbClr val="C0C0C0"/>
                </a:solidFill>
                <a:ln w="24696">
                  <a:noFill/>
                </a:ln>
              </c:spPr>
              <c:txPr>
                <a:bodyPr/>
                <a:lstStyle/>
                <a:p>
                  <a:pPr>
                    <a:defRPr sz="175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245870657106498E-2"/>
                  <c:y val="0.18447345136637316"/>
                </c:manualLayout>
              </c:layout>
              <c:spPr>
                <a:solidFill>
                  <a:srgbClr val="C0C0C0"/>
                </a:solidFill>
                <a:ln w="24696">
                  <a:noFill/>
                </a:ln>
              </c:spPr>
              <c:txPr>
                <a:bodyPr/>
                <a:lstStyle/>
                <a:p>
                  <a:pPr>
                    <a:defRPr sz="175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3830497617285848E-2"/>
                  <c:y val="0.18396460369032219"/>
                </c:manualLayout>
              </c:layout>
              <c:spPr>
                <a:solidFill>
                  <a:srgbClr val="C0C0C0"/>
                </a:solidFill>
                <a:ln w="24696">
                  <a:noFill/>
                </a:ln>
              </c:spPr>
              <c:txPr>
                <a:bodyPr/>
                <a:lstStyle/>
                <a:p>
                  <a:pPr>
                    <a:defRPr sz="175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Оценка 2016 г.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6468</c:v>
                </c:pt>
                <c:pt idx="1">
                  <c:v>3054</c:v>
                </c:pt>
                <c:pt idx="2">
                  <c:v>2154</c:v>
                </c:pt>
                <c:pt idx="3">
                  <c:v>2154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37894680"/>
        <c:axId val="237895072"/>
        <c:axId val="0"/>
      </c:bar3DChart>
      <c:catAx>
        <c:axId val="237894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5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37895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78950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7894680"/>
        <c:crosses val="autoZero"/>
        <c:crossBetween val="between"/>
      </c:valAx>
      <c:spPr>
        <a:noFill/>
        <a:ln w="2469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688400566444241"/>
          <c:y val="0.15144606558415749"/>
          <c:w val="0.67735263702171666"/>
          <c:h val="0.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1"/>
            </a:solidFill>
            <a:ln w="11132">
              <a:solidFill>
                <a:schemeClr val="tx1"/>
              </a:solidFill>
              <a:prstDash val="solid"/>
            </a:ln>
          </c:spPr>
          <c:explosion val="21"/>
          <c:dPt>
            <c:idx val="0"/>
            <c:bubble3D val="0"/>
            <c:spPr>
              <a:solidFill>
                <a:srgbClr val="0000FF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FF00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99CC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explosion val="19"/>
            <c:spPr>
              <a:solidFill>
                <a:srgbClr val="FF6600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339966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800080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3.3956515599693149E-2"/>
                  <c:y val="-6.2860400023843604E-2"/>
                </c:manualLayout>
              </c:layout>
              <c:tx>
                <c:rich>
                  <a:bodyPr/>
                  <a:lstStyle/>
                  <a:p>
                    <a:pPr>
                      <a:defRPr sz="1293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fld id="{109FE97D-21EF-4C22-9DB4-360E5ED49A03}" type="VALUE">
                      <a:rPr lang="en-US" smtClean="0"/>
                      <a:pPr>
                        <a:defRPr sz="1293" b="1" i="0" u="none" strike="noStrike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.0%" sourceLinked="0"/>
              <c:spPr>
                <a:noFill/>
                <a:ln w="2226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3868637833846698"/>
                  <c:y val="-9.5372935734898533E-3"/>
                </c:manualLayout>
              </c:layout>
              <c:numFmt formatCode="0.0%" sourceLinked="0"/>
              <c:spPr>
                <a:noFill/>
                <a:ln w="22265">
                  <a:noFill/>
                </a:ln>
              </c:spPr>
              <c:txPr>
                <a:bodyPr/>
                <a:lstStyle/>
                <a:p>
                  <a:pPr>
                    <a:defRPr sz="1293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8698776193913476E-2"/>
                  <c:y val="1.4121157313272821E-2"/>
                </c:manualLayout>
              </c:layout>
              <c:tx>
                <c:rich>
                  <a:bodyPr/>
                  <a:lstStyle/>
                  <a:p>
                    <a:pPr>
                      <a:defRPr sz="1293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fld id="{57D3685B-BCF0-4F4F-845E-EC0BB354FF93}" type="VALUE">
                      <a:rPr lang="en-US" smtClean="0"/>
                      <a:pPr>
                        <a:defRPr sz="1293" b="1" i="0" u="none" strike="noStrike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.0%" sourceLinked="0"/>
              <c:spPr>
                <a:noFill/>
                <a:ln w="2226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6.8288815995887098E-2"/>
                  <c:y val="9.8033896533561149E-2"/>
                </c:manualLayout>
              </c:layout>
              <c:tx>
                <c:rich>
                  <a:bodyPr/>
                  <a:lstStyle/>
                  <a:p>
                    <a:pPr>
                      <a:defRPr sz="1293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fld id="{331272E8-16C3-4ED4-9FAE-56704305833B}" type="VALUE">
                      <a:rPr lang="en-US" smtClean="0"/>
                      <a:pPr>
                        <a:defRPr sz="1293" b="1" i="0" u="none" strike="noStrike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 w="2226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1710673901380657E-2"/>
                  <c:y val="-1.4194070089547456E-2"/>
                </c:manualLayout>
              </c:layout>
              <c:tx>
                <c:rich>
                  <a:bodyPr/>
                  <a:lstStyle/>
                  <a:p>
                    <a:pPr>
                      <a:defRPr sz="1293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fld id="{B41AB9DC-DDCF-4F0D-8654-1B438F31D22E}" type="VALUE">
                      <a:rPr lang="en-US" smtClean="0"/>
                      <a:pPr>
                        <a:defRPr sz="1293" b="1" i="0" u="none" strike="noStrike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.0%" sourceLinked="0"/>
              <c:spPr>
                <a:noFill/>
                <a:ln w="2226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1.8413002477616625E-2"/>
                  <c:y val="-7.8790689405128012E-2"/>
                </c:manualLayout>
              </c:layout>
              <c:numFmt formatCode="0.0%" sourceLinked="0"/>
              <c:spPr>
                <a:noFill/>
                <a:ln w="22265">
                  <a:noFill/>
                </a:ln>
              </c:spPr>
              <c:txPr>
                <a:bodyPr/>
                <a:lstStyle/>
                <a:p>
                  <a:pPr>
                    <a:defRPr sz="1293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0498693115318563E-2"/>
                  <c:y val="-7.5343032364377005E-2"/>
                </c:manualLayout>
              </c:layout>
              <c:tx>
                <c:rich>
                  <a:bodyPr/>
                  <a:lstStyle/>
                  <a:p>
                    <a:pPr>
                      <a:defRPr sz="1293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fld id="{2F0B8B83-4F8F-4662-80D3-E7C9A2FE94A7}" type="VALUE">
                      <a:rPr lang="en-US" smtClean="0"/>
                      <a:pPr>
                        <a:defRPr sz="1293" b="1" i="0" u="none" strike="noStrike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.0%" sourceLinked="0"/>
              <c:spPr>
                <a:noFill/>
                <a:ln w="2226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9710444674250256"/>
                  <c:y val="2.1072796934865901E-2"/>
                </c:manualLayout>
              </c:layout>
              <c:numFmt formatCode="0.00%" sourceLinked="0"/>
              <c:spPr>
                <a:noFill/>
                <a:ln w="22265">
                  <a:noFill/>
                </a:ln>
              </c:spPr>
              <c:txPr>
                <a:bodyPr/>
                <a:lstStyle/>
                <a:p>
                  <a:pPr>
                    <a:defRPr sz="1293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 w="2226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93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Sheet1!$B$1:$J$1</c:f>
              <c:strCache>
                <c:ptCount val="8"/>
                <c:pt idx="0">
                  <c:v>Общегосударственные расходы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44.2</c:v>
                </c:pt>
                <c:pt idx="1">
                  <c:v>0.6</c:v>
                </c:pt>
                <c:pt idx="2">
                  <c:v>12.1</c:v>
                </c:pt>
                <c:pt idx="3" formatCode="0.0">
                  <c:v>17.5</c:v>
                </c:pt>
                <c:pt idx="5">
                  <c:v>21.5</c:v>
                </c:pt>
                <c:pt idx="6">
                  <c:v>0.4</c:v>
                </c:pt>
                <c:pt idx="7">
                  <c:v>1.6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1132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hlink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Sheet1!$B$1:$J$1</c:f>
              <c:strCache>
                <c:ptCount val="8"/>
                <c:pt idx="0">
                  <c:v>Общегосударственные расходы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1132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chemeClr val="folHlink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Sheet1!$B$1:$J$1</c:f>
              <c:strCache>
                <c:ptCount val="8"/>
                <c:pt idx="0">
                  <c:v>Общегосударственные расходы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265">
          <a:noFill/>
        </a:ln>
      </c:spPr>
    </c:plotArea>
    <c:legend>
      <c:legendPos val="b"/>
      <c:legendEntry>
        <c:idx val="4"/>
        <c:delete val="1"/>
      </c:legendEntry>
      <c:legendEntry>
        <c:idx val="8"/>
        <c:delete val="1"/>
      </c:legendEntry>
      <c:layout/>
      <c:overlay val="0"/>
      <c:spPr>
        <a:noFill/>
        <a:ln w="22265">
          <a:noFill/>
        </a:ln>
      </c:spPr>
      <c:txPr>
        <a:bodyPr/>
        <a:lstStyle/>
        <a:p>
          <a:pPr>
            <a:defRPr sz="1451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97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408479834539815"/>
          <c:y val="0.14559386973180077"/>
          <c:w val="0.67735263702171666"/>
          <c:h val="0.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1"/>
            </a:solidFill>
            <a:ln w="11132">
              <a:solidFill>
                <a:schemeClr val="tx1"/>
              </a:solidFill>
              <a:prstDash val="solid"/>
            </a:ln>
          </c:spPr>
          <c:explosion val="14"/>
          <c:dPt>
            <c:idx val="0"/>
            <c:bubble3D val="0"/>
            <c:spPr>
              <a:solidFill>
                <a:srgbClr val="0000FF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FF00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99CC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6600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339966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800080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3.2617570232191473E-2"/>
                  <c:y val="-6.5689754815004747E-2"/>
                </c:manualLayout>
              </c:layout>
              <c:tx>
                <c:rich>
                  <a:bodyPr/>
                  <a:lstStyle/>
                  <a:p>
                    <a:pPr>
                      <a:defRPr sz="1293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fld id="{173F158B-5E1A-437D-902A-4EDA84E2F364}" type="VALUE">
                      <a:rPr lang="en-US" smtClean="0"/>
                      <a:pPr>
                        <a:defRPr sz="1293" b="1" i="0" u="none" strike="noStrike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.0%" sourceLinked="0"/>
              <c:spPr>
                <a:noFill/>
                <a:ln w="2226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6.8855154477278857E-2"/>
                  <c:y val="3.1550898858930122E-2"/>
                </c:manualLayout>
              </c:layout>
              <c:numFmt formatCode="0.0%" sourceLinked="0"/>
              <c:spPr>
                <a:noFill/>
                <a:ln w="22265">
                  <a:noFill/>
                </a:ln>
              </c:spPr>
              <c:txPr>
                <a:bodyPr/>
                <a:lstStyle/>
                <a:p>
                  <a:pPr>
                    <a:defRPr sz="1293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1519370960365337E-2"/>
                  <c:y val="-2.5964091723355356E-2"/>
                </c:manualLayout>
              </c:layout>
              <c:numFmt formatCode="0.0%" sourceLinked="0"/>
              <c:spPr>
                <a:noFill/>
                <a:ln w="22265">
                  <a:noFill/>
                </a:ln>
              </c:spPr>
              <c:txPr>
                <a:bodyPr/>
                <a:lstStyle/>
                <a:p>
                  <a:pPr>
                    <a:defRPr sz="1293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2194888578024252E-2"/>
                  <c:y val="0.1008867766866528"/>
                </c:manualLayout>
              </c:layout>
              <c:tx>
                <c:rich>
                  <a:bodyPr/>
                  <a:lstStyle/>
                  <a:p>
                    <a:pPr>
                      <a:defRPr sz="1293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fld id="{E2178CE3-97FE-49B5-B66E-003D5ED495CA}" type="VALUE">
                      <a:rPr lang="en-US" smtClean="0"/>
                      <a:pPr>
                        <a:defRPr sz="1293" b="1" i="0" u="none" strike="noStrike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 w="2226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6356190367034698"/>
                  <c:y val="-8.4396365294285847E-3"/>
                </c:manualLayout>
              </c:layout>
              <c:tx>
                <c:rich>
                  <a:bodyPr/>
                  <a:lstStyle/>
                  <a:p>
                    <a:pPr>
                      <a:defRPr sz="1293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fld id="{95FDD8D9-78F2-4883-81D0-F68A7FA356FE}" type="VALUE">
                      <a:rPr lang="en-US" smtClean="0"/>
                      <a:pPr>
                        <a:defRPr sz="1293" b="1" i="0" u="none" strike="noStrike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.0%" sourceLinked="0"/>
              <c:spPr>
                <a:noFill/>
                <a:ln w="2226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9.549134132806919E-2"/>
                  <c:y val="-7.7136620188198168E-3"/>
                </c:manualLayout>
              </c:layout>
              <c:numFmt formatCode="0.0%" sourceLinked="0"/>
              <c:spPr>
                <a:noFill/>
                <a:ln w="22265">
                  <a:noFill/>
                </a:ln>
              </c:spPr>
              <c:txPr>
                <a:bodyPr/>
                <a:lstStyle/>
                <a:p>
                  <a:pPr>
                    <a:defRPr sz="1293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783555091360035E-2"/>
                  <c:y val="-7.8790689405128012E-2"/>
                </c:manualLayout>
              </c:layout>
              <c:numFmt formatCode="0.0%" sourceLinked="0"/>
              <c:spPr>
                <a:noFill/>
                <a:ln w="22265">
                  <a:noFill/>
                </a:ln>
              </c:spPr>
              <c:txPr>
                <a:bodyPr/>
                <a:lstStyle/>
                <a:p>
                  <a:pPr>
                    <a:defRPr sz="1293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2225683808183136E-2"/>
                  <c:y val="-7.9174449988898082E-2"/>
                </c:manualLayout>
              </c:layout>
              <c:numFmt formatCode="0.0%" sourceLinked="0"/>
              <c:spPr>
                <a:noFill/>
                <a:ln w="22265">
                  <a:noFill/>
                </a:ln>
              </c:spPr>
              <c:txPr>
                <a:bodyPr/>
                <a:lstStyle/>
                <a:p>
                  <a:pPr>
                    <a:defRPr sz="1293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3458910851689732"/>
                  <c:y val="-8.3005867613419146E-2"/>
                </c:manualLayout>
              </c:layout>
              <c:numFmt formatCode="0.0%" sourceLinked="0"/>
              <c:spPr>
                <a:noFill/>
                <a:ln w="22265">
                  <a:noFill/>
                </a:ln>
              </c:spPr>
              <c:txPr>
                <a:bodyPr/>
                <a:lstStyle/>
                <a:p>
                  <a:pPr>
                    <a:defRPr sz="1293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9710444674250256"/>
                  <c:y val="2.1072796934865901E-2"/>
                </c:manualLayout>
              </c:layout>
              <c:numFmt formatCode="0.00%" sourceLinked="0"/>
              <c:spPr>
                <a:noFill/>
                <a:ln w="22265">
                  <a:noFill/>
                </a:ln>
              </c:spPr>
              <c:txPr>
                <a:bodyPr/>
                <a:lstStyle/>
                <a:p>
                  <a:pPr>
                    <a:defRPr sz="1293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 w="2226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93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Общегосударственные расходы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Физическая культура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45.1</c:v>
                </c:pt>
                <c:pt idx="1">
                  <c:v>1</c:v>
                </c:pt>
                <c:pt idx="2">
                  <c:v>2.4</c:v>
                </c:pt>
                <c:pt idx="3" formatCode="0.0">
                  <c:v>25.1</c:v>
                </c:pt>
                <c:pt idx="4">
                  <c:v>23.1</c:v>
                </c:pt>
                <c:pt idx="5">
                  <c:v>0.4</c:v>
                </c:pt>
                <c:pt idx="6">
                  <c:v>1.9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1132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hlink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Sheet1!$B$1:$H$1</c:f>
              <c:strCache>
                <c:ptCount val="7"/>
                <c:pt idx="0">
                  <c:v>Общегосударственные расходы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Физическая культура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1132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chemeClr val="folHlink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Sheet1!$B$1:$H$1</c:f>
              <c:strCache>
                <c:ptCount val="7"/>
                <c:pt idx="0">
                  <c:v>Общегосударственные расходы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Физическая культура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265">
          <a:noFill/>
        </a:ln>
      </c:spPr>
    </c:plotArea>
    <c:legend>
      <c:legendPos val="b"/>
      <c:layout/>
      <c:overlay val="0"/>
      <c:spPr>
        <a:noFill/>
        <a:ln w="22265">
          <a:noFill/>
        </a:ln>
      </c:spPr>
      <c:txPr>
        <a:bodyPr/>
        <a:lstStyle/>
        <a:p>
          <a:pPr>
            <a:defRPr sz="1451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97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108274604232903"/>
          <c:y val="0.14851995000259202"/>
          <c:w val="0.67735263702171666"/>
          <c:h val="0.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1"/>
            </a:solidFill>
            <a:ln w="11132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0000FF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FF00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99CC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6600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explosion val="24"/>
            <c:spPr>
              <a:solidFill>
                <a:srgbClr val="339966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800080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3.3956515599693149E-2"/>
                  <c:y val="-6.2860400023843604E-2"/>
                </c:manualLayout>
              </c:layout>
              <c:tx>
                <c:rich>
                  <a:bodyPr/>
                  <a:lstStyle/>
                  <a:p>
                    <a:pPr>
                      <a:defRPr sz="1293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fld id="{8244446E-7578-4695-BECF-C1C377E3F778}" type="VALUE">
                      <a:rPr lang="en-US" smtClean="0"/>
                      <a:pPr>
                        <a:defRPr sz="1293" b="1" i="0" u="none" strike="noStrike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.0%" sourceLinked="0"/>
              <c:spPr>
                <a:noFill/>
                <a:ln w="2226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2399089721902316"/>
                  <c:y val="-3.879844938914468E-2"/>
                </c:manualLayout>
              </c:layout>
              <c:tx>
                <c:rich>
                  <a:bodyPr/>
                  <a:lstStyle/>
                  <a:p>
                    <a:pPr>
                      <a:defRPr sz="1293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fld id="{487D46E0-4C3B-4633-A98E-26203B78576A}" type="VALUE">
                      <a:rPr lang="en-US" smtClean="0"/>
                      <a:pPr>
                        <a:defRPr sz="1293" b="1" i="0" u="none" strike="noStrike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.0%" sourceLinked="0"/>
              <c:spPr>
                <a:noFill/>
                <a:ln w="2226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509502267430004E-2"/>
                      <c:h val="4.642293890293706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8719769895802912E-2"/>
                  <c:y val="-5.317950106273292E-2"/>
                </c:manualLayout>
              </c:layout>
              <c:tx>
                <c:rich>
                  <a:bodyPr/>
                  <a:lstStyle/>
                  <a:p>
                    <a:pPr>
                      <a:defRPr sz="1293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fld id="{CA01221D-9BBB-479B-BD0A-019EE125EC27}" type="CELLREF">
                      <a:rPr lang="en-US" smtClean="0"/>
                      <a:pPr>
                        <a:defRPr sz="1293" b="1" i="0" u="none" strike="noStrike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[ССЫЛКА НА ЯЧЕЙКУ]</a:t>
                    </a:fld>
                    <a:endParaRPr lang="ru-RU"/>
                  </a:p>
                </c:rich>
              </c:tx>
              <c:numFmt formatCode="0.0%" sourceLinked="0"/>
              <c:spPr>
                <a:noFill/>
                <a:ln w="2226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{CA01221D-9BBB-479B-BD0A-019EE125EC27}</c15:txfldGUID>
                      <c15:f>Sheet1!$D$2</c15:f>
                      <c15:dlblFieldTableCache>
                        <c:ptCount val="1"/>
                        <c:pt idx="0">
                          <c:v>2,4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layout>
                <c:manualLayout>
                  <c:x val="6.8288815995887098E-2"/>
                  <c:y val="9.8033896533561149E-2"/>
                </c:manualLayout>
              </c:layout>
              <c:tx>
                <c:rich>
                  <a:bodyPr/>
                  <a:lstStyle/>
                  <a:p>
                    <a:pPr>
                      <a:defRPr sz="1293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fld id="{C347B495-CEDD-4BEA-89CE-01870C125DB7}" type="VALUE">
                      <a:rPr lang="en-US" smtClean="0"/>
                      <a:pPr>
                        <a:defRPr sz="1293" b="1" i="0" u="none" strike="noStrike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 w="2226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6637693921733337"/>
                  <c:y val="-1.9960114273610219E-2"/>
                </c:manualLayout>
              </c:layout>
              <c:tx>
                <c:rich>
                  <a:bodyPr/>
                  <a:lstStyle/>
                  <a:p>
                    <a:pPr>
                      <a:defRPr sz="1293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fld id="{7080A3D1-BED1-4E72-B6EF-FFBCB0708C8F}" type="VALUE">
                      <a:rPr lang="en-US" smtClean="0"/>
                      <a:pPr>
                        <a:defRPr sz="1293" b="1" i="0" u="none" strike="noStrike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.0%" sourceLinked="0"/>
              <c:spPr>
                <a:noFill/>
                <a:ln w="2226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9.1710673901380657E-2"/>
                  <c:y val="-1.4194070089547456E-2"/>
                </c:manualLayout>
              </c:layout>
              <c:numFmt formatCode="0.0%" sourceLinked="0"/>
              <c:spPr>
                <a:noFill/>
                <a:ln w="22265">
                  <a:noFill/>
                </a:ln>
              </c:spPr>
              <c:txPr>
                <a:bodyPr/>
                <a:lstStyle/>
                <a:p>
                  <a:pPr>
                    <a:defRPr sz="1293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8413002477616625E-2"/>
                  <c:y val="-7.8790689405128012E-2"/>
                </c:manualLayout>
              </c:layout>
              <c:numFmt formatCode="0.0%" sourceLinked="0"/>
              <c:spPr>
                <a:noFill/>
                <a:ln w="22265">
                  <a:noFill/>
                </a:ln>
              </c:spPr>
              <c:txPr>
                <a:bodyPr/>
                <a:lstStyle/>
                <a:p>
                  <a:pPr>
                    <a:defRPr sz="1293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0498693115318563E-2"/>
                  <c:y val="-7.5343032364377005E-2"/>
                </c:manualLayout>
              </c:layout>
              <c:numFmt formatCode="0.0%" sourceLinked="0"/>
              <c:spPr>
                <a:noFill/>
                <a:ln w="22265">
                  <a:noFill/>
                </a:ln>
              </c:spPr>
              <c:txPr>
                <a:bodyPr/>
                <a:lstStyle/>
                <a:p>
                  <a:pPr>
                    <a:defRPr sz="1293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4493037015081667"/>
                  <c:y val="-6.768019711533485E-2"/>
                </c:manualLayout>
              </c:layout>
              <c:numFmt formatCode="0.0%" sourceLinked="0"/>
              <c:spPr>
                <a:noFill/>
                <a:ln w="22265">
                  <a:noFill/>
                </a:ln>
              </c:spPr>
              <c:txPr>
                <a:bodyPr/>
                <a:lstStyle/>
                <a:p>
                  <a:pPr>
                    <a:defRPr sz="1293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9710444674250256"/>
                  <c:y val="2.1072796934865901E-2"/>
                </c:manualLayout>
              </c:layout>
              <c:numFmt formatCode="0.00%" sourceLinked="0"/>
              <c:spPr>
                <a:noFill/>
                <a:ln w="22265">
                  <a:noFill/>
                </a:ln>
              </c:spPr>
              <c:txPr>
                <a:bodyPr/>
                <a:lstStyle/>
                <a:p>
                  <a:pPr>
                    <a:defRPr sz="1293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 w="2226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93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Общегосударственные расходы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Физическая культура</c:v>
                </c:pt>
              </c:strCache>
            </c:strRef>
          </c:cat>
          <c:val>
            <c:numRef>
              <c:f>Sheet1!$B$2:$H$2</c:f>
              <c:numCache>
                <c:formatCode>0.0</c:formatCode>
                <c:ptCount val="7"/>
                <c:pt idx="0">
                  <c:v>44.6</c:v>
                </c:pt>
                <c:pt idx="1">
                  <c:v>1</c:v>
                </c:pt>
                <c:pt idx="2">
                  <c:v>2.4</c:v>
                </c:pt>
                <c:pt idx="3">
                  <c:v>26.2</c:v>
                </c:pt>
                <c:pt idx="4">
                  <c:v>22.7</c:v>
                </c:pt>
                <c:pt idx="5">
                  <c:v>0.4</c:v>
                </c:pt>
                <c:pt idx="6">
                  <c:v>1.9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1132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hlink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Sheet1!$B$1:$H$1</c:f>
              <c:strCache>
                <c:ptCount val="7"/>
                <c:pt idx="0">
                  <c:v>Общегосударственные расходы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Физическая культура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1132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chemeClr val="folHlink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1132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Sheet1!$B$1:$H$1</c:f>
              <c:strCache>
                <c:ptCount val="7"/>
                <c:pt idx="0">
                  <c:v>Общегосударственные расходы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Физическая культура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265">
          <a:noFill/>
        </a:ln>
      </c:spPr>
    </c:plotArea>
    <c:legend>
      <c:legendPos val="b"/>
      <c:layout>
        <c:manualLayout>
          <c:xMode val="edge"/>
          <c:yMode val="edge"/>
          <c:x val="0.37928621413575925"/>
          <c:y val="0.6630953464394127"/>
          <c:w val="0.61629948810632396"/>
          <c:h val="0.25204730169518863"/>
        </c:manualLayout>
      </c:layout>
      <c:overlay val="0"/>
      <c:spPr>
        <a:noFill/>
        <a:ln w="22265">
          <a:noFill/>
        </a:ln>
      </c:spPr>
      <c:txPr>
        <a:bodyPr/>
        <a:lstStyle/>
        <a:p>
          <a:pPr>
            <a:defRPr sz="1451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97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322633-084A-4219-8F02-A5E6BD76AA98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E914321-5169-4063-9864-60A24DFC3F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3007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3E2E65-888E-47B4-AC8C-A927A5E5A4F7}" type="slidenum">
              <a:rPr lang="ru-RU" altLang="ru-RU">
                <a:latin typeface="Calibri" panose="020F0502020204030204" pitchFamily="34" charset="0"/>
              </a:rPr>
              <a:pPr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5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BD2B9B-FD4D-4FDC-8606-B43C04D7DC3E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C0C10-CA47-4D78-AD0B-F6B5B67693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710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16B65-024E-4A58-8A80-7CB9010E76B5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10FBB-6351-42E7-9607-FF3874783A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5010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BDADD4-8A47-4DBD-BB3E-FF081535A45C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25E1B-6F53-4647-A1EB-77EF2A4679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7867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33500"/>
            <a:ext cx="8229600" cy="39243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346700"/>
            <a:ext cx="2133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009175-CE18-42C3-AC63-A2E674B84716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3467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5346700"/>
            <a:ext cx="762000" cy="304800"/>
          </a:xfrm>
        </p:spPr>
        <p:txBody>
          <a:bodyPr/>
          <a:lstStyle>
            <a:lvl1pPr>
              <a:defRPr/>
            </a:lvl1pPr>
          </a:lstStyle>
          <a:p>
            <a:fld id="{7A7BFA5F-1530-4E43-9B27-E2353EABE2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968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924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333500"/>
            <a:ext cx="4038600" cy="39243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5346700"/>
            <a:ext cx="2133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9E7542-8D6B-472A-971B-6B149190ED45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53467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5346700"/>
            <a:ext cx="762000" cy="304800"/>
          </a:xfrm>
        </p:spPr>
        <p:txBody>
          <a:bodyPr/>
          <a:lstStyle>
            <a:lvl1pPr>
              <a:defRPr/>
            </a:lvl1pPr>
          </a:lstStyle>
          <a:p>
            <a:fld id="{781EF4CF-B2A8-4BD3-B1BA-D3A6A7269B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74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333500"/>
            <a:ext cx="8229600" cy="39243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346700"/>
            <a:ext cx="2133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921BE2-D3EB-494A-AE1C-6CA1103E495A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3467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5346700"/>
            <a:ext cx="762000" cy="304800"/>
          </a:xfrm>
        </p:spPr>
        <p:txBody>
          <a:bodyPr/>
          <a:lstStyle>
            <a:lvl1pPr>
              <a:defRPr/>
            </a:lvl1pPr>
          </a:lstStyle>
          <a:p>
            <a:fld id="{161DAAC6-8C29-4890-826B-AFD9DEC440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0900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33500"/>
            <a:ext cx="4038600" cy="1885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371850"/>
            <a:ext cx="4038600" cy="1885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333500"/>
            <a:ext cx="4038600" cy="3924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5346700"/>
            <a:ext cx="2133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028EAD-2C46-401C-ADC2-738DF168BBA7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53467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924800" y="5346700"/>
            <a:ext cx="762000" cy="304800"/>
          </a:xfrm>
        </p:spPr>
        <p:txBody>
          <a:bodyPr/>
          <a:lstStyle>
            <a:lvl1pPr>
              <a:defRPr/>
            </a:lvl1pPr>
          </a:lstStyle>
          <a:p>
            <a:fld id="{1316E849-7543-4489-99A1-E50DC69F4B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626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C74076-35E0-41E9-9AB8-0DFC4763AB36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51446-1E6E-4100-A79A-0DDA5EFC32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753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7886700" cy="12509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23D987-53E0-4A84-BCEA-F0358E91CF2D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89253-0C67-48F3-A172-34A64703E6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405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924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924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7615BE-EB21-4EFF-8BFB-833042494FBF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F62AB-3EDC-48AB-AA70-8F8FE55C6A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669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0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A1F777-BC7C-4E71-B0A3-06601FA6A53B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10029-6CB7-4347-A1C1-6FD7D3D346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162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D909BE-2AF8-4A5B-90F7-C5667E452939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E5053-148F-43FE-90BD-E68CBEA43C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349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381EA0-C32B-483E-BB6B-8677C0BA22B7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A2E9D-8812-40B7-B288-732CE3F970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9169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2AD4A7-CAA2-4DF2-BF6E-70BDD5F64946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ED157-A73D-4763-8333-6D7DA14074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391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9765CA-931B-4396-8598-0ECD1709C531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42749-18FF-4453-A3A2-384D77E70E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099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277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5346700"/>
            <a:ext cx="2133600" cy="304800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B15649-CC1D-4FAC-8F9A-97F2BDF1199D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5346700"/>
            <a:ext cx="2895600" cy="304800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5346700"/>
            <a:ext cx="762000" cy="304800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fld id="{4DE7C355-C9D4-49FF-AE47-5BF9A4E51C7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116013" y="1057275"/>
            <a:ext cx="8027987" cy="2232025"/>
          </a:xfrm>
        </p:spPr>
        <p:txBody>
          <a:bodyPr>
            <a:normAutofit/>
          </a:bodyPr>
          <a:lstStyle/>
          <a:p>
            <a:pPr marL="136525" indent="0" algn="ctr" eaLnBrk="1" hangingPunct="1">
              <a:lnSpc>
                <a:spcPct val="80000"/>
              </a:lnSpc>
              <a:buClr>
                <a:srgbClr val="000000"/>
              </a:buClr>
              <a:buFont typeface="Wingdings 2" panose="05020102010507070707" pitchFamily="18" charset="2"/>
              <a:buNone/>
            </a:pPr>
            <a:endParaRPr lang="ru-RU" altLang="ru-RU" sz="2100" b="1" dirty="0"/>
          </a:p>
          <a:p>
            <a:pPr marL="136525" indent="0" algn="ctr" eaLnBrk="1" hangingPunct="1">
              <a:lnSpc>
                <a:spcPct val="80000"/>
              </a:lnSpc>
              <a:buClr>
                <a:srgbClr val="000000"/>
              </a:buClr>
              <a:buFont typeface="Wingdings 2" panose="05020102010507070707" pitchFamily="18" charset="2"/>
              <a:buNone/>
            </a:pPr>
            <a:r>
              <a:rPr lang="ru-RU" altLang="ru-RU" sz="2400" b="1" dirty="0" smtClean="0"/>
              <a:t>«</a:t>
            </a:r>
            <a:r>
              <a:rPr lang="ru-RU" altLang="ru-RU" sz="2400" b="1" dirty="0"/>
              <a:t>БЮДЖЕТ ДЛЯ ГРАЖДАН»</a:t>
            </a:r>
          </a:p>
          <a:p>
            <a:pPr marL="136525" indent="0" algn="ctr" eaLnBrk="1" hangingPunct="1">
              <a:lnSpc>
                <a:spcPct val="80000"/>
              </a:lnSpc>
              <a:buClr>
                <a:srgbClr val="000000"/>
              </a:buClr>
              <a:buFont typeface="Wingdings 2" panose="05020102010507070707" pitchFamily="18" charset="2"/>
              <a:buNone/>
            </a:pPr>
            <a:endParaRPr lang="ru-RU" altLang="ru-RU" sz="2400" b="1" dirty="0"/>
          </a:p>
          <a:p>
            <a:pPr marL="136525" indent="0" algn="ctr" eaLnBrk="1" hangingPunct="1">
              <a:lnSpc>
                <a:spcPct val="80000"/>
              </a:lnSpc>
              <a:buClr>
                <a:srgbClr val="000000"/>
              </a:buClr>
              <a:buFont typeface="Wingdings 2" panose="05020102010507070707" pitchFamily="18" charset="2"/>
              <a:buNone/>
            </a:pPr>
            <a:r>
              <a:rPr lang="ru-RU" altLang="ru-RU" sz="1600" b="1" dirty="0"/>
              <a:t>Подготовлен на основе  Решения Собрания депутатов от </a:t>
            </a:r>
            <a:r>
              <a:rPr lang="ru-RU" altLang="ru-RU" sz="1600" b="1" dirty="0" smtClean="0"/>
              <a:t>23.12.2016 №270                </a:t>
            </a:r>
            <a:endParaRPr lang="ru-RU" altLang="ru-RU" sz="1600" b="1" dirty="0"/>
          </a:p>
          <a:p>
            <a:pPr marL="136525" indent="0" algn="ctr" eaLnBrk="1" hangingPunct="1">
              <a:lnSpc>
                <a:spcPct val="80000"/>
              </a:lnSpc>
              <a:buClr>
                <a:srgbClr val="000000"/>
              </a:buClr>
              <a:buFont typeface="Wingdings 2" panose="05020102010507070707" pitchFamily="18" charset="2"/>
              <a:buNone/>
            </a:pPr>
            <a:r>
              <a:rPr lang="ru-RU" altLang="ru-RU" sz="1600" b="1" dirty="0"/>
              <a:t>« Об утверждении бюджета муниципального образования  </a:t>
            </a:r>
            <a:r>
              <a:rPr lang="ru-RU" altLang="ru-RU" sz="1600" b="1" dirty="0" smtClean="0"/>
              <a:t>«Приамурское городское поселение» </a:t>
            </a:r>
            <a:r>
              <a:rPr lang="ru-RU" altLang="ru-RU" sz="1600" b="1" dirty="0"/>
              <a:t>на 2017 год и на плановый период 2018 и 2019 годов»</a:t>
            </a:r>
          </a:p>
          <a:p>
            <a:pPr marL="136525" indent="0" algn="ctr" eaLnBrk="1" hangingPunct="1">
              <a:lnSpc>
                <a:spcPct val="80000"/>
              </a:lnSpc>
              <a:buClr>
                <a:srgbClr val="000000"/>
              </a:buClr>
              <a:buFont typeface="Wingdings 2" panose="05020102010507070707" pitchFamily="18" charset="2"/>
              <a:buNone/>
            </a:pPr>
            <a:endParaRPr lang="ru-RU" altLang="ru-RU" sz="1600" b="1" dirty="0"/>
          </a:p>
        </p:txBody>
      </p:sp>
      <p:pic>
        <p:nvPicPr>
          <p:cNvPr id="11270" name="preview-image" descr="651x537x1-300279286_budjet-mish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00413"/>
            <a:ext cx="273685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review-image" descr="family_fin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46500"/>
            <a:ext cx="29718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review-image" descr="imgpreview?key=41267d7bd4f047cc&amp;mb=imgdb_preview_17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721100"/>
            <a:ext cx="270033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67545" y="193675"/>
            <a:ext cx="85685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/>
              <a:t>Муниципальное образование </a:t>
            </a:r>
            <a:r>
              <a:rPr lang="ru-RU" altLang="ru-RU" b="1" dirty="0" smtClean="0"/>
              <a:t>«Приамурское городское поселение» </a:t>
            </a:r>
            <a:r>
              <a:rPr lang="ru-RU" altLang="ru-RU" b="1" dirty="0" err="1" smtClean="0"/>
              <a:t>Смидовичского</a:t>
            </a:r>
            <a:r>
              <a:rPr lang="ru-RU" altLang="ru-RU" b="1" dirty="0" smtClean="0"/>
              <a:t> муниципального района </a:t>
            </a:r>
            <a:r>
              <a:rPr lang="ru-RU" altLang="ru-RU" b="1" dirty="0"/>
              <a:t>Еврейской автономной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85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z="2800">
                <a:latin typeface="Times New Roman" panose="02020603050405020304" pitchFamily="18" charset="0"/>
              </a:rPr>
              <a:t>        Структура поступлений налоговых и неналоговых доходов в 2017-2019 годы (тыс. руб.)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755838"/>
              </p:ext>
            </p:extLst>
          </p:nvPr>
        </p:nvGraphicFramePr>
        <p:xfrm>
          <a:off x="111125" y="1071563"/>
          <a:ext cx="8943975" cy="451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93675"/>
            <a:ext cx="8964612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sz="2400" dirty="0"/>
              <a:t>      Структура налоговых доходов бюджета </a:t>
            </a:r>
            <a:r>
              <a:rPr lang="ru-RU" altLang="ru-RU" sz="2400" dirty="0" smtClean="0"/>
              <a:t>поселения </a:t>
            </a:r>
            <a:r>
              <a:rPr lang="ru-RU" altLang="ru-RU" sz="2400" dirty="0"/>
              <a:t>на 2017-2019 годы (тыс. руб.)</a:t>
            </a:r>
            <a:br>
              <a:rPr lang="ru-RU" altLang="ru-RU" sz="2400" dirty="0"/>
            </a:br>
            <a:endParaRPr lang="ru-RU" altLang="ru-RU" sz="2400" dirty="0"/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078820"/>
              </p:ext>
            </p:extLst>
          </p:nvPr>
        </p:nvGraphicFramePr>
        <p:xfrm>
          <a:off x="52388" y="884238"/>
          <a:ext cx="9040812" cy="477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952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sz="2800"/>
              <a:t>Динамика планируемых поступлений</a:t>
            </a:r>
            <a:br>
              <a:rPr lang="ru-RU" altLang="ru-RU" sz="2800"/>
            </a:br>
            <a:r>
              <a:rPr lang="ru-RU" altLang="ru-RU" sz="2800"/>
              <a:t>         неналоговых доходов в 2017-2019 годы (тыс. руб.)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686248"/>
              </p:ext>
            </p:extLst>
          </p:nvPr>
        </p:nvGraphicFramePr>
        <p:xfrm>
          <a:off x="265113" y="1381125"/>
          <a:ext cx="8447087" cy="385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00" name="Rectangle 10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81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z="3000" dirty="0">
                <a:latin typeface="Times New Roman" panose="02020603050405020304" pitchFamily="18" charset="0"/>
              </a:rPr>
              <a:t>      Структура неналоговых доходов бюджета </a:t>
            </a:r>
            <a:r>
              <a:rPr lang="ru-RU" altLang="ru-RU" sz="3000" dirty="0" smtClean="0">
                <a:latin typeface="Times New Roman" panose="02020603050405020304" pitchFamily="18" charset="0"/>
              </a:rPr>
              <a:t>поселения </a:t>
            </a:r>
            <a:r>
              <a:rPr lang="ru-RU" altLang="ru-RU" sz="3000" dirty="0">
                <a:latin typeface="Times New Roman" panose="02020603050405020304" pitchFamily="18" charset="0"/>
              </a:rPr>
              <a:t>в 2017-2019 годы (тыс. руб.)</a:t>
            </a:r>
          </a:p>
        </p:txBody>
      </p:sp>
      <p:graphicFrame>
        <p:nvGraphicFramePr>
          <p:cNvPr id="81016" name="Group 1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800419"/>
              </p:ext>
            </p:extLst>
          </p:nvPr>
        </p:nvGraphicFramePr>
        <p:xfrm>
          <a:off x="179388" y="1333500"/>
          <a:ext cx="8713787" cy="4078924"/>
        </p:xfrm>
        <a:graphic>
          <a:graphicData uri="http://schemas.openxmlformats.org/drawingml/2006/table">
            <a:tbl>
              <a:tblPr/>
              <a:tblGrid>
                <a:gridCol w="3975100"/>
                <a:gridCol w="1677987"/>
                <a:gridCol w="1524000"/>
                <a:gridCol w="1536700"/>
              </a:tblGrid>
              <a:tr h="560388"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Неналоговые доходы-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использования имущества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оказания платных услуг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материальных и немат. активов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9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z="2800"/>
              <a:t>Расходы бюджета на 2017-2019 год</a:t>
            </a:r>
          </a:p>
        </p:txBody>
      </p:sp>
      <p:pic>
        <p:nvPicPr>
          <p:cNvPr id="11162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28713"/>
            <a:ext cx="2520950" cy="1339850"/>
          </a:xfrm>
          <a:ln/>
        </p:spPr>
      </p:pic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3132138" y="1201738"/>
            <a:ext cx="56165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dirty="0"/>
              <a:t>Объем </a:t>
            </a:r>
            <a:r>
              <a:rPr lang="ru-RU" altLang="ru-RU" b="1" dirty="0"/>
              <a:t>РАСХОДОВ</a:t>
            </a:r>
            <a:r>
              <a:rPr lang="ru-RU" altLang="ru-RU" dirty="0"/>
              <a:t> местного бюджета</a:t>
            </a:r>
          </a:p>
          <a:p>
            <a:r>
              <a:rPr lang="ru-RU" altLang="ru-RU" dirty="0"/>
              <a:t>на 2017 год составит </a:t>
            </a:r>
            <a:r>
              <a:rPr lang="ru-RU" altLang="ru-RU" dirty="0" smtClean="0"/>
              <a:t>21190,8 </a:t>
            </a:r>
            <a:r>
              <a:rPr lang="ru-RU" altLang="ru-RU" dirty="0"/>
              <a:t>тыс. рублей, 2018 </a:t>
            </a:r>
            <a:r>
              <a:rPr lang="ru-RU" altLang="ru-RU" dirty="0" smtClean="0"/>
              <a:t>год-20812,1 </a:t>
            </a:r>
            <a:r>
              <a:rPr lang="ru-RU" altLang="ru-RU" dirty="0"/>
              <a:t>тыс. рублей, 2019 </a:t>
            </a:r>
            <a:r>
              <a:rPr lang="ru-RU" altLang="ru-RU" dirty="0" smtClean="0"/>
              <a:t>год-21437,8 </a:t>
            </a:r>
            <a:r>
              <a:rPr lang="ru-RU" altLang="ru-RU" dirty="0"/>
              <a:t>тыс. рублей.</a:t>
            </a: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179388" y="2425700"/>
            <a:ext cx="87852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ru-RU" altLang="ru-RU" dirty="0"/>
          </a:p>
          <a:p>
            <a:pPr algn="ctr"/>
            <a:r>
              <a:rPr lang="ru-RU" altLang="ru-RU" dirty="0"/>
              <a:t>Планирование бюджетных ассигнований на 2017 год осуществлялось на основе программно-целевого метода на основании муниципальных программ </a:t>
            </a:r>
            <a:r>
              <a:rPr lang="ru-RU" altLang="ru-RU" dirty="0" smtClean="0"/>
              <a:t>Приамурского городского поселения </a:t>
            </a:r>
            <a:r>
              <a:rPr lang="ru-RU" altLang="ru-RU" dirty="0"/>
              <a:t>и первоначальных показателей решения Собрания депутатов «Об утверждении бюджета муниципального образования </a:t>
            </a:r>
            <a:r>
              <a:rPr lang="ru-RU" altLang="ru-RU" dirty="0" smtClean="0"/>
              <a:t>«Приамурское городское поселение» </a:t>
            </a:r>
            <a:r>
              <a:rPr lang="ru-RU" altLang="ru-RU" dirty="0"/>
              <a:t>на  2016 год.</a:t>
            </a:r>
          </a:p>
          <a:p>
            <a:pPr algn="ctr"/>
            <a:endParaRPr lang="ru-RU" altLang="ru-RU" dirty="0"/>
          </a:p>
          <a:p>
            <a:pPr algn="ctr"/>
            <a:endParaRPr lang="ru-RU" alt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8532812" cy="1201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sz="2600" dirty="0">
                <a:latin typeface="Times New Roman" panose="02020603050405020304" pitchFamily="18" charset="0"/>
              </a:rPr>
              <a:t>          Расходы </a:t>
            </a:r>
            <a:r>
              <a:rPr lang="ru-RU" altLang="ru-RU" sz="2600" dirty="0" smtClean="0">
                <a:latin typeface="Times New Roman" panose="02020603050405020304" pitchFamily="18" charset="0"/>
              </a:rPr>
              <a:t>бюджета поселения </a:t>
            </a:r>
            <a:r>
              <a:rPr lang="ru-RU" altLang="ru-RU" sz="2600" dirty="0">
                <a:latin typeface="Times New Roman" panose="02020603050405020304" pitchFamily="18" charset="0"/>
              </a:rPr>
              <a:t>по разделам бюджетной классификации расходов на 2017 год (удельный вес, %)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553436"/>
              </p:ext>
            </p:extLst>
          </p:nvPr>
        </p:nvGraphicFramePr>
        <p:xfrm>
          <a:off x="50800" y="1323975"/>
          <a:ext cx="9074150" cy="43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8532812" cy="1201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sz="2600" dirty="0">
                <a:latin typeface="Times New Roman" panose="02020603050405020304" pitchFamily="18" charset="0"/>
              </a:rPr>
              <a:t>          Расходы </a:t>
            </a:r>
            <a:r>
              <a:rPr lang="ru-RU" altLang="ru-RU" sz="2600" dirty="0" smtClean="0">
                <a:latin typeface="Times New Roman" panose="02020603050405020304" pitchFamily="18" charset="0"/>
              </a:rPr>
              <a:t>бюджета поселения </a:t>
            </a:r>
            <a:r>
              <a:rPr lang="ru-RU" altLang="ru-RU" sz="2600" dirty="0">
                <a:latin typeface="Times New Roman" panose="02020603050405020304" pitchFamily="18" charset="0"/>
              </a:rPr>
              <a:t>по разделам бюджетной классификации расходов на 2018 год (удельный вес, %)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183359"/>
              </p:ext>
            </p:extLst>
          </p:nvPr>
        </p:nvGraphicFramePr>
        <p:xfrm>
          <a:off x="50800" y="1323975"/>
          <a:ext cx="9074150" cy="43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8532812" cy="1201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sz="2600" dirty="0">
                <a:latin typeface="Times New Roman" panose="02020603050405020304" pitchFamily="18" charset="0"/>
              </a:rPr>
              <a:t>          Расходы </a:t>
            </a:r>
            <a:r>
              <a:rPr lang="ru-RU" altLang="ru-RU" sz="2600" dirty="0" smtClean="0">
                <a:latin typeface="Times New Roman" panose="02020603050405020304" pitchFamily="18" charset="0"/>
              </a:rPr>
              <a:t>бюджета поселения </a:t>
            </a:r>
            <a:r>
              <a:rPr lang="ru-RU" altLang="ru-RU" sz="2600" dirty="0">
                <a:latin typeface="Times New Roman" panose="02020603050405020304" pitchFamily="18" charset="0"/>
              </a:rPr>
              <a:t>по разделам бюджетной классификации расходов на 2019 год (удельный вес, %)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923216"/>
              </p:ext>
            </p:extLst>
          </p:nvPr>
        </p:nvGraphicFramePr>
        <p:xfrm>
          <a:off x="179512" y="985292"/>
          <a:ext cx="9074150" cy="43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94828"/>
            <a:ext cx="9144000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sz="2400" dirty="0">
                <a:latin typeface="Times New Roman" panose="02020603050405020304" pitchFamily="18" charset="0"/>
              </a:rPr>
              <a:t>             </a:t>
            </a:r>
            <a:r>
              <a:rPr lang="ru-RU" altLang="ru-RU" sz="2200" dirty="0">
                <a:latin typeface="Times New Roman" panose="02020603050405020304" pitchFamily="18" charset="0"/>
              </a:rPr>
              <a:t>Перечень муниципальных программ, предусмотренных к финансированию в </a:t>
            </a:r>
            <a:r>
              <a:rPr lang="ru-RU" altLang="ru-RU" sz="2200" dirty="0" smtClean="0">
                <a:latin typeface="Times New Roman" panose="02020603050405020304" pitchFamily="18" charset="0"/>
              </a:rPr>
              <a:t>2017 году</a:t>
            </a:r>
            <a:endParaRPr lang="ru-RU" altLang="ru-RU" sz="22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23946" name="Group 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557356"/>
              </p:ext>
            </p:extLst>
          </p:nvPr>
        </p:nvGraphicFramePr>
        <p:xfrm>
          <a:off x="0" y="553244"/>
          <a:ext cx="9151787" cy="5302424"/>
        </p:xfrm>
        <a:graphic>
          <a:graphicData uri="http://schemas.openxmlformats.org/drawingml/2006/table">
            <a:tbl>
              <a:tblPr/>
              <a:tblGrid>
                <a:gridCol w="9151787"/>
              </a:tblGrid>
              <a:tr h="751941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«Сохранность автомобильных дорог общего пользования местного значения муниципального образования «Приамурское городское поселение» - расходы на исполнение программы - 1169,0 тыс. рублей;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9144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«Ремонт дворовых территорий многоквартирных домов, проездов к дворовым территориям многоквартирных домов «Приамурского городского поселения» - 1000,0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9144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«Повышение безопасности дорожного движения на территории Приамурского городского поселения» - 380 тыс. рублей;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9144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«Энергосбережение и повышение энергетической эффективности на территории Приамурского городского поселения» - 10,0 тыс. рублей;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9144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«Развитие малого и среднего предпринимательства на территории муниципального образования «Приамурское городское поселение» - 0,4 тыс. рублей;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9144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6. «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сетей наружного освещения на территории муниципального образования «Приамурское городское поселение» - 618,0 тыс. рублей;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9144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«Благоустройство муниципального образования «Приамурское городское поселение» - 2118,9 тыс. рублей;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91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 «Культура муниципального образования «Приамурского городского поселения» - 4598,874 тыс. рублей;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6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«Развитие физической культуры и спорта» - 339,0 тыс. рублей.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93675"/>
            <a:ext cx="9144000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sz="2800" dirty="0"/>
              <a:t>          Структура расходов </a:t>
            </a:r>
            <a:r>
              <a:rPr lang="ru-RU" altLang="ru-RU" sz="2800" dirty="0" smtClean="0"/>
              <a:t>бюджета поселения </a:t>
            </a:r>
            <a:br>
              <a:rPr lang="ru-RU" altLang="ru-RU" sz="2800" dirty="0" smtClean="0"/>
            </a:br>
            <a:r>
              <a:rPr lang="ru-RU" altLang="ru-RU" sz="2800" dirty="0" smtClean="0"/>
              <a:t>на </a:t>
            </a:r>
            <a:r>
              <a:rPr lang="ru-RU" altLang="ru-RU" sz="2800" dirty="0"/>
              <a:t>2017 год</a:t>
            </a:r>
          </a:p>
        </p:txBody>
      </p:sp>
      <p:sp>
        <p:nvSpPr>
          <p:cNvPr id="122883" name="Oval 3"/>
          <p:cNvSpPr>
            <a:spLocks noChangeArrowheads="1"/>
          </p:cNvSpPr>
          <p:nvPr/>
        </p:nvSpPr>
        <p:spPr bwMode="auto">
          <a:xfrm>
            <a:off x="3203575" y="912813"/>
            <a:ext cx="3097213" cy="172878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dirty="0" smtClean="0"/>
              <a:t>Бюджет поселения</a:t>
            </a:r>
            <a:endParaRPr lang="ru-RU" altLang="ru-RU" dirty="0"/>
          </a:p>
        </p:txBody>
      </p:sp>
      <p:sp>
        <p:nvSpPr>
          <p:cNvPr id="122884" name="Oval 4"/>
          <p:cNvSpPr>
            <a:spLocks noChangeArrowheads="1"/>
          </p:cNvSpPr>
          <p:nvPr/>
        </p:nvSpPr>
        <p:spPr bwMode="auto">
          <a:xfrm>
            <a:off x="1042988" y="2857500"/>
            <a:ext cx="3529012" cy="136842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dirty="0"/>
              <a:t>Программные расходы- </a:t>
            </a:r>
          </a:p>
          <a:p>
            <a:pPr algn="ctr"/>
            <a:r>
              <a:rPr lang="ru-RU" altLang="ru-RU" dirty="0" smtClean="0"/>
              <a:t>10234,2  </a:t>
            </a:r>
            <a:r>
              <a:rPr lang="ru-RU" altLang="ru-RU" dirty="0"/>
              <a:t>тыс. рублей </a:t>
            </a:r>
            <a:r>
              <a:rPr lang="ru-RU" altLang="ru-RU" dirty="0" smtClean="0"/>
              <a:t>(48,3%)</a:t>
            </a:r>
            <a:endParaRPr lang="ru-RU" altLang="ru-RU" dirty="0"/>
          </a:p>
        </p:txBody>
      </p:sp>
      <p:sp>
        <p:nvSpPr>
          <p:cNvPr id="122885" name="Oval 5"/>
          <p:cNvSpPr>
            <a:spLocks noChangeArrowheads="1"/>
          </p:cNvSpPr>
          <p:nvPr/>
        </p:nvSpPr>
        <p:spPr bwMode="auto">
          <a:xfrm>
            <a:off x="5435600" y="2857500"/>
            <a:ext cx="3457575" cy="14398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dirty="0"/>
              <a:t>Внепрограммные расходы- </a:t>
            </a:r>
          </a:p>
          <a:p>
            <a:pPr algn="ctr"/>
            <a:r>
              <a:rPr lang="ru-RU" altLang="ru-RU" dirty="0" smtClean="0"/>
              <a:t>10956,6 </a:t>
            </a:r>
            <a:r>
              <a:rPr lang="ru-RU" altLang="ru-RU" dirty="0"/>
              <a:t>тыс. рублей </a:t>
            </a:r>
            <a:r>
              <a:rPr lang="ru-RU" altLang="ru-RU" dirty="0" smtClean="0"/>
              <a:t>(51,7%)</a:t>
            </a:r>
            <a:endParaRPr lang="ru-RU" altLang="ru-RU" dirty="0"/>
          </a:p>
        </p:txBody>
      </p:sp>
      <p:sp>
        <p:nvSpPr>
          <p:cNvPr id="122886" name="Oval 6"/>
          <p:cNvSpPr>
            <a:spLocks noChangeArrowheads="1"/>
          </p:cNvSpPr>
          <p:nvPr/>
        </p:nvSpPr>
        <p:spPr bwMode="auto">
          <a:xfrm>
            <a:off x="1692275" y="4586288"/>
            <a:ext cx="2376488" cy="935037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Муниципальные </a:t>
            </a:r>
          </a:p>
          <a:p>
            <a:pPr algn="ctr"/>
            <a:r>
              <a:rPr lang="ru-RU" altLang="ru-RU"/>
              <a:t>программы</a:t>
            </a:r>
          </a:p>
        </p:txBody>
      </p:sp>
      <p:sp>
        <p:nvSpPr>
          <p:cNvPr id="122887" name="Line 7"/>
          <p:cNvSpPr>
            <a:spLocks noChangeShapeType="1"/>
          </p:cNvSpPr>
          <p:nvPr/>
        </p:nvSpPr>
        <p:spPr bwMode="auto">
          <a:xfrm>
            <a:off x="5003800" y="2713038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888" name="Line 8"/>
          <p:cNvSpPr>
            <a:spLocks noChangeShapeType="1"/>
          </p:cNvSpPr>
          <p:nvPr/>
        </p:nvSpPr>
        <p:spPr bwMode="auto">
          <a:xfrm>
            <a:off x="4572000" y="36496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889" name="Line 9"/>
          <p:cNvSpPr>
            <a:spLocks noChangeShapeType="1"/>
          </p:cNvSpPr>
          <p:nvPr/>
        </p:nvSpPr>
        <p:spPr bwMode="auto">
          <a:xfrm>
            <a:off x="2771775" y="42259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8748712" cy="769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z="2800"/>
              <a:t>Понятия</a:t>
            </a:r>
            <a:r>
              <a:rPr lang="ru-RU" altLang="ru-RU" sz="2400"/>
              <a:t> и термины</a:t>
            </a:r>
          </a:p>
        </p:txBody>
      </p:sp>
      <p:sp>
        <p:nvSpPr>
          <p:cNvPr id="147461" name="Rectangle 5"/>
          <p:cNvSpPr>
            <a:spLocks noGrp="1"/>
          </p:cNvSpPr>
          <p:nvPr>
            <p:ph type="body" idx="1"/>
          </p:nvPr>
        </p:nvSpPr>
        <p:spPr>
          <a:xfrm>
            <a:off x="0" y="696913"/>
            <a:ext cx="9144000" cy="5018087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1900" b="1" dirty="0"/>
              <a:t>        Бюджет</a:t>
            </a:r>
            <a:r>
              <a:rPr lang="ru-RU" altLang="ru-RU" sz="1900" dirty="0"/>
              <a:t>- форма образования и расходования денежных средств, 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1900" dirty="0"/>
              <a:t>предназначенных для финансового обеспечения задач и функций государства и 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1900" dirty="0"/>
              <a:t>местного самоуправления;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1900" b="1" dirty="0"/>
              <a:t>       Доходы бюджета</a:t>
            </a:r>
            <a:r>
              <a:rPr lang="ru-RU" altLang="ru-RU" sz="1900" dirty="0"/>
              <a:t> - поступающие в бюджет денежные средства;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1900" b="1" dirty="0"/>
              <a:t>       Расходы бюджета</a:t>
            </a:r>
            <a:r>
              <a:rPr lang="ru-RU" altLang="ru-RU" sz="1900" dirty="0"/>
              <a:t> - выплачиваемые из бюджета денежные средства;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1900" b="1" dirty="0"/>
              <a:t>       Дефицит бюджета</a:t>
            </a:r>
            <a:r>
              <a:rPr lang="ru-RU" altLang="ru-RU" sz="1900" dirty="0"/>
              <a:t> - превышение расходов бюджета над его доходами;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1900" b="1" dirty="0"/>
              <a:t>       Профицит бюджета</a:t>
            </a:r>
            <a:r>
              <a:rPr lang="ru-RU" altLang="ru-RU" sz="1900" dirty="0"/>
              <a:t> - превышение доходов над расходами;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1900" b="1" dirty="0"/>
              <a:t>       Муниципальная программа</a:t>
            </a:r>
            <a:r>
              <a:rPr lang="ru-RU" altLang="ru-RU" sz="1900" dirty="0"/>
              <a:t> - утвержденный постановлением администрации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1900" dirty="0"/>
              <a:t>муниципального района документ, определяющий цели и задачи деятельности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1900" dirty="0"/>
              <a:t>органов местного самоуправления, систему мероприятий (действий), направленных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1900" dirty="0"/>
              <a:t>на достижение целей и решение задач;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1900" b="1" dirty="0"/>
              <a:t>       Непрограммные расходы</a:t>
            </a:r>
            <a:r>
              <a:rPr lang="ru-RU" altLang="ru-RU" sz="1900" dirty="0"/>
              <a:t> –  расходы не включенные в муниципальные программы;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1900" b="1" dirty="0"/>
              <a:t>       Субсидии</a:t>
            </a:r>
            <a:r>
              <a:rPr lang="ru-RU" altLang="ru-RU" sz="1900" dirty="0"/>
              <a:t>- межбюджетный трансферт предоставляемый местным бюджетам из вышестоящего бюджета бюджетной системы Российской Федерации;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54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z="2400"/>
              <a:t>ЗАКЛЮЧЕНИЕ</a:t>
            </a:r>
          </a:p>
        </p:txBody>
      </p:sp>
      <p:graphicFrame>
        <p:nvGraphicFramePr>
          <p:cNvPr id="14950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980414"/>
              </p:ext>
            </p:extLst>
          </p:nvPr>
        </p:nvGraphicFramePr>
        <p:xfrm>
          <a:off x="539750" y="912813"/>
          <a:ext cx="8208963" cy="4841877"/>
        </p:xfrm>
        <a:graphic>
          <a:graphicData uri="http://schemas.openxmlformats.org/drawingml/2006/table">
            <a:tbl>
              <a:tblPr/>
              <a:tblGrid>
                <a:gridCol w="3462338"/>
                <a:gridCol w="4746625"/>
              </a:tblGrid>
              <a:tr h="1001713"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Брошюра подготовлена: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Отделом финансового, бухгалтерского учета и отчетности администрации приамурского городского поселения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Начальник отдела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Коскина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Юлия Михайловна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Местонахождение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ЕАО, </a:t>
                      </a: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Смидовичский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район, п. Приамурский, ул. Островского,14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2363"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Контактные телефоны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8 42632 24450</a:t>
                      </a: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8 42632 24310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Адрес электронной почты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admbuh2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@ 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mail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ru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2363"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Режим работы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Понедельник-пятница-</a:t>
                      </a: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 9.00 до 13.00, с 14.00 до 18.00</a:t>
                      </a: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Суббота, воскресенье-выходной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18487" cy="554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z="2800"/>
              <a:t>Понятия</a:t>
            </a:r>
            <a:r>
              <a:rPr lang="ru-RU" altLang="ru-RU" sz="2400"/>
              <a:t> и термины</a:t>
            </a:r>
          </a:p>
        </p:txBody>
      </p:sp>
      <p:sp>
        <p:nvSpPr>
          <p:cNvPr id="150531" name="Rectangle 3"/>
          <p:cNvSpPr>
            <a:spLocks noGrp="1"/>
          </p:cNvSpPr>
          <p:nvPr>
            <p:ph type="body" idx="1"/>
          </p:nvPr>
        </p:nvSpPr>
        <p:spPr>
          <a:xfrm>
            <a:off x="0" y="696913"/>
            <a:ext cx="9144000" cy="5018087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000"/>
              <a:t>      </a:t>
            </a:r>
            <a:r>
              <a:rPr lang="ru-RU" altLang="ru-RU" sz="2000" b="1"/>
              <a:t>Межбюджетные трансферты</a:t>
            </a:r>
            <a:r>
              <a:rPr lang="ru-RU" altLang="ru-RU" sz="2000"/>
              <a:t> - средства, предоставляемые одним </a:t>
            </a:r>
          </a:p>
          <a:p>
            <a:pPr algn="just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000"/>
              <a:t>бюджетом бюджетной системы Российской Федерации другому бюджету </a:t>
            </a:r>
          </a:p>
          <a:p>
            <a:pPr algn="just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000"/>
              <a:t>бюджетной системы Российской Федерации;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000"/>
              <a:t>      </a:t>
            </a:r>
            <a:r>
              <a:rPr lang="ru-RU" altLang="ru-RU" sz="2000" b="1"/>
              <a:t>Дотации</a:t>
            </a:r>
            <a:r>
              <a:rPr lang="ru-RU" altLang="ru-RU" sz="2000"/>
              <a:t> - межбюджетные трансферты, предоставляемые на безвозмездной 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000"/>
              <a:t>и безвозвратной основе;</a:t>
            </a:r>
          </a:p>
          <a:p>
            <a:pPr algn="just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000" b="1"/>
              <a:t>      Субсидия</a:t>
            </a:r>
            <a:r>
              <a:rPr lang="ru-RU" altLang="ru-RU" sz="2000"/>
              <a:t>- межбюджетный трансферт, предоставляемый бюджетам </a:t>
            </a:r>
          </a:p>
          <a:p>
            <a:pPr algn="just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000"/>
              <a:t>муниципальных образований в целях софинансирования расходных </a:t>
            </a:r>
          </a:p>
          <a:p>
            <a:pPr algn="just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000"/>
              <a:t>обязательств, возникающих при выполнении полномочий органов местного </a:t>
            </a:r>
          </a:p>
          <a:p>
            <a:pPr algn="just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000"/>
              <a:t>самоуправления по вопросам местного значения;</a:t>
            </a:r>
          </a:p>
          <a:p>
            <a:pPr algn="just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000" b="1"/>
              <a:t>      Субвенция</a:t>
            </a:r>
            <a:r>
              <a:rPr lang="ru-RU" altLang="ru-RU" sz="2000"/>
              <a:t> - межбюджетный трансферт, предоставляемый местным </a:t>
            </a:r>
          </a:p>
          <a:p>
            <a:pPr algn="just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000"/>
              <a:t>бюджетам в целях финансового обеспечения расходных обязательств </a:t>
            </a:r>
          </a:p>
          <a:p>
            <a:pPr algn="just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000"/>
              <a:t>муниципальных образований, возникающих при выполнении государственных </a:t>
            </a:r>
          </a:p>
          <a:p>
            <a:pPr algn="just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000"/>
              <a:t>полномочий Российской Федерации, субъектов Российской Федерации, </a:t>
            </a:r>
          </a:p>
          <a:p>
            <a:pPr algn="just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000"/>
              <a:t>переданных для осуществления органам местного самоуправления в </a:t>
            </a:r>
          </a:p>
          <a:p>
            <a:pPr algn="just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000"/>
              <a:t>установленном порядке.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endParaRPr lang="ru-RU" altLang="ru-RU" sz="2000"/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endParaRPr lang="ru-RU" altLang="ru-RU" sz="18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/>
          </p:cNvSpPr>
          <p:nvPr>
            <p:ph type="body" idx="1"/>
          </p:nvPr>
        </p:nvSpPr>
        <p:spPr>
          <a:xfrm>
            <a:off x="3276600" y="120650"/>
            <a:ext cx="5543550" cy="4416425"/>
          </a:xfrm>
        </p:spPr>
        <p:txBody>
          <a:bodyPr/>
          <a:lstStyle/>
          <a:p>
            <a:pPr algn="ctr"/>
            <a:endParaRPr lang="ru-RU" altLang="ru-RU"/>
          </a:p>
          <a:p>
            <a:pPr algn="ctr"/>
            <a:r>
              <a:rPr lang="ru-RU" altLang="ru-RU" sz="3600" b="1"/>
              <a:t>Общие характеристики бюджета на 2017-2019 годы</a:t>
            </a:r>
          </a:p>
        </p:txBody>
      </p:sp>
      <p:pic>
        <p:nvPicPr>
          <p:cNvPr id="151556" name="Picture 4" descr="smidovic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1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7" name="preview-image" descr="%D1%81%D0%B5%D0%BC%D0%B5%D0%B9%D0%BD%D1%8B%D0%B9-%D0%B1%D1%8E%D0%B4%D0%B6%D0%B5%D1%82-1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97288"/>
            <a:ext cx="3384550" cy="20177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8" name="Picture 6" descr="579c5ef0cd24b26e30beac6a674ec8c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470275"/>
            <a:ext cx="2843212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9" name="Picture 7" descr="22fa5244073fb923818c0b1378e049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35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81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z="2400" dirty="0"/>
              <a:t>               Основные характеристики проекта бюджета </a:t>
            </a:r>
            <a:r>
              <a:rPr lang="ru-RU" altLang="ru-RU" sz="2400" dirty="0" smtClean="0"/>
              <a:t>поселения </a:t>
            </a:r>
            <a:r>
              <a:rPr lang="ru-RU" altLang="ru-RU" sz="2400" dirty="0"/>
              <a:t>на 2017-2019 годы (тыс. руб.)</a:t>
            </a:r>
          </a:p>
        </p:txBody>
      </p:sp>
      <p:graphicFrame>
        <p:nvGraphicFramePr>
          <p:cNvPr id="103678" name="Group 25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354960"/>
              </p:ext>
            </p:extLst>
          </p:nvPr>
        </p:nvGraphicFramePr>
        <p:xfrm>
          <a:off x="3276600" y="1201738"/>
          <a:ext cx="5616575" cy="3600450"/>
        </p:xfrm>
        <a:graphic>
          <a:graphicData uri="http://schemas.openxmlformats.org/drawingml/2006/table">
            <a:tbl>
              <a:tblPr/>
              <a:tblGrid>
                <a:gridCol w="1824038"/>
                <a:gridCol w="1144587"/>
                <a:gridCol w="1144588"/>
                <a:gridCol w="1503362"/>
              </a:tblGrid>
              <a:tr h="1171575">
                <a:tc>
                  <a:txBody>
                    <a:bodyPr/>
                    <a:lstStyle>
                      <a:lvl1pPr marL="136525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5857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048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16998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62075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819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27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733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1908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Доходы- всего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21190,8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20812,1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21437,8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Расходы- всего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21190,8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20812,1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21437,8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3775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Дефицит (-), профицит (+)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3677" name="preview-image" descr="semeyniybudze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01738"/>
            <a:ext cx="2376487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2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sz="3000" dirty="0">
                <a:latin typeface="Times New Roman" panose="02020603050405020304" pitchFamily="18" charset="0"/>
              </a:rPr>
              <a:t>Планируемые доходы </a:t>
            </a:r>
            <a:r>
              <a:rPr lang="ru-RU" altLang="ru-RU" sz="3000" dirty="0" smtClean="0">
                <a:latin typeface="Times New Roman" panose="02020603050405020304" pitchFamily="18" charset="0"/>
              </a:rPr>
              <a:t>бюджета поселения </a:t>
            </a:r>
            <a:r>
              <a:rPr lang="ru-RU" altLang="ru-RU" sz="3000" dirty="0">
                <a:latin typeface="Times New Roman" panose="02020603050405020304" pitchFamily="18" charset="0"/>
              </a:rPr>
              <a:t/>
            </a:r>
            <a:br>
              <a:rPr lang="ru-RU" altLang="ru-RU" sz="3000" dirty="0">
                <a:latin typeface="Times New Roman" panose="02020603050405020304" pitchFamily="18" charset="0"/>
              </a:rPr>
            </a:br>
            <a:r>
              <a:rPr lang="ru-RU" altLang="ru-RU" sz="3000" dirty="0">
                <a:latin typeface="Times New Roman" panose="02020603050405020304" pitchFamily="18" charset="0"/>
              </a:rPr>
              <a:t>на 2017-2019 годы</a:t>
            </a:r>
            <a:r>
              <a:rPr lang="ru-RU" altLang="ru-RU" sz="3700" dirty="0">
                <a:latin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</a:rPr>
              <a:t>(тыс. руб.)</a:t>
            </a:r>
          </a:p>
        </p:txBody>
      </p:sp>
      <p:graphicFrame>
        <p:nvGraphicFramePr>
          <p:cNvPr id="67727" name="Group 1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690094"/>
              </p:ext>
            </p:extLst>
          </p:nvPr>
        </p:nvGraphicFramePr>
        <p:xfrm>
          <a:off x="250825" y="1057275"/>
          <a:ext cx="8713788" cy="4392614"/>
        </p:xfrm>
        <a:graphic>
          <a:graphicData uri="http://schemas.openxmlformats.org/drawingml/2006/table">
            <a:tbl>
              <a:tblPr/>
              <a:tblGrid>
                <a:gridCol w="3744913"/>
                <a:gridCol w="1679575"/>
                <a:gridCol w="1641475"/>
                <a:gridCol w="1647825"/>
              </a:tblGrid>
              <a:tr h="1806575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 показателя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Прогнозный </a:t>
                      </a:r>
                    </a:p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2017 года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Прогнозный</a:t>
                      </a:r>
                    </a:p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2018 года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Прогнозный </a:t>
                      </a:r>
                    </a:p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2019 года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21190,8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21437,8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7888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16393,3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16793,3</a:t>
                      </a:r>
                    </a:p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just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4131,8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4418,8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7688" indent="-411163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868363" indent="-282575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33475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52550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4638" indent="-182563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18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90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62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3438" indent="-182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547688" marR="0" lvl="0" indent="-41116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4644,5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99" name="Rectangle 371"/>
          <p:cNvSpPr>
            <a:spLocks noGrp="1" noChangeArrowheads="1"/>
          </p:cNvSpPr>
          <p:nvPr>
            <p:ph type="title"/>
          </p:nvPr>
        </p:nvSpPr>
        <p:spPr bwMode="auto">
          <a:xfrm>
            <a:off x="0" y="120650"/>
            <a:ext cx="9144000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sz="3700" dirty="0">
                <a:latin typeface="Times New Roman" panose="02020603050405020304" pitchFamily="18" charset="0"/>
              </a:rPr>
              <a:t/>
            </a:r>
            <a:br>
              <a:rPr lang="ru-RU" altLang="ru-RU" sz="3700" dirty="0">
                <a:latin typeface="Times New Roman" panose="02020603050405020304" pitchFamily="18" charset="0"/>
              </a:rPr>
            </a:br>
            <a:r>
              <a:rPr lang="ru-RU" altLang="ru-RU" sz="3700" dirty="0">
                <a:latin typeface="Times New Roman" panose="02020603050405020304" pitchFamily="18" charset="0"/>
              </a:rPr>
              <a:t>С</a:t>
            </a:r>
            <a:r>
              <a:rPr lang="ru-RU" altLang="ru-RU" sz="3000" dirty="0">
                <a:latin typeface="Times New Roman" panose="02020603050405020304" pitchFamily="18" charset="0"/>
              </a:rPr>
              <a:t>труктура доходов </a:t>
            </a:r>
            <a:r>
              <a:rPr lang="ru-RU" altLang="ru-RU" sz="3000" dirty="0" smtClean="0">
                <a:latin typeface="Times New Roman" panose="02020603050405020304" pitchFamily="18" charset="0"/>
              </a:rPr>
              <a:t>бюджета поселения </a:t>
            </a:r>
            <a:r>
              <a:rPr lang="ru-RU" altLang="ru-RU" sz="3000" dirty="0">
                <a:latin typeface="Times New Roman" panose="02020603050405020304" pitchFamily="18" charset="0"/>
              </a:rPr>
              <a:t/>
            </a:r>
            <a:br>
              <a:rPr lang="ru-RU" altLang="ru-RU" sz="3000" dirty="0">
                <a:latin typeface="Times New Roman" panose="02020603050405020304" pitchFamily="18" charset="0"/>
              </a:rPr>
            </a:br>
            <a:r>
              <a:rPr lang="ru-RU" altLang="ru-RU" sz="3000" dirty="0">
                <a:latin typeface="Times New Roman" panose="02020603050405020304" pitchFamily="18" charset="0"/>
              </a:rPr>
              <a:t>на 2017-2019 годы (тыс. руб.)</a:t>
            </a:r>
          </a:p>
        </p:txBody>
      </p:sp>
      <p:sp>
        <p:nvSpPr>
          <p:cNvPr id="73731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altLang="ru-RU" sz="2400"/>
          </a:p>
          <a:p>
            <a:pPr>
              <a:lnSpc>
                <a:spcPct val="90000"/>
              </a:lnSpc>
            </a:pPr>
            <a:endParaRPr lang="ru-RU" altLang="ru-RU" sz="2400"/>
          </a:p>
          <a:p>
            <a:pPr>
              <a:lnSpc>
                <a:spcPct val="90000"/>
              </a:lnSpc>
            </a:pPr>
            <a:endParaRPr lang="ru-RU" altLang="ru-RU" sz="2400"/>
          </a:p>
          <a:p>
            <a:pPr>
              <a:lnSpc>
                <a:spcPct val="90000"/>
              </a:lnSpc>
            </a:pPr>
            <a:endParaRPr lang="ru-RU" altLang="ru-RU" sz="2400"/>
          </a:p>
          <a:p>
            <a:pPr>
              <a:lnSpc>
                <a:spcPct val="90000"/>
              </a:lnSpc>
            </a:pPr>
            <a:endParaRPr lang="ru-RU" altLang="ru-RU" sz="2400"/>
          </a:p>
          <a:p>
            <a:pPr>
              <a:lnSpc>
                <a:spcPct val="90000"/>
              </a:lnSpc>
            </a:pPr>
            <a:endParaRPr lang="ru-RU" altLang="ru-RU" sz="2400"/>
          </a:p>
          <a:p>
            <a:pPr>
              <a:lnSpc>
                <a:spcPct val="90000"/>
              </a:lnSpc>
            </a:pPr>
            <a:endParaRPr lang="ru-RU" altLang="ru-RU" sz="2400"/>
          </a:p>
          <a:p>
            <a:pPr>
              <a:lnSpc>
                <a:spcPct val="90000"/>
              </a:lnSpc>
            </a:pPr>
            <a:endParaRPr lang="ru-RU" altLang="ru-RU" sz="2400"/>
          </a:p>
          <a:p>
            <a:pPr>
              <a:lnSpc>
                <a:spcPct val="90000"/>
              </a:lnSpc>
            </a:pPr>
            <a:endParaRPr lang="ru-RU" altLang="ru-RU" sz="2400"/>
          </a:p>
        </p:txBody>
      </p:sp>
      <p:graphicFrame>
        <p:nvGraphicFramePr>
          <p:cNvPr id="2" name="Object 37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06498828"/>
              </p:ext>
            </p:extLst>
          </p:nvPr>
        </p:nvGraphicFramePr>
        <p:xfrm>
          <a:off x="133350" y="1349375"/>
          <a:ext cx="9018588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057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z="3000">
                <a:latin typeface="Times New Roman" panose="02020603050405020304" pitchFamily="18" charset="0"/>
              </a:rPr>
              <a:t>          Структура безвозмездных поступлений в 2017-2019 годы (тыс. рублей)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819398"/>
              </p:ext>
            </p:extLst>
          </p:nvPr>
        </p:nvGraphicFramePr>
        <p:xfrm>
          <a:off x="50800" y="893763"/>
          <a:ext cx="8994775" cy="434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81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sz="2800"/>
              <a:t>        Динамика прогноза поступлений </a:t>
            </a:r>
            <a:br>
              <a:rPr lang="ru-RU" altLang="ru-RU" sz="2800"/>
            </a:br>
            <a:r>
              <a:rPr lang="ru-RU" altLang="ru-RU" sz="2800"/>
              <a:t>            налоговых и неналоговых доходов в  2017-2019 годы (тыс. руб.)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324413"/>
              </p:ext>
            </p:extLst>
          </p:nvPr>
        </p:nvGraphicFramePr>
        <p:xfrm>
          <a:off x="31750" y="1381125"/>
          <a:ext cx="9067800" cy="425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Апекс">
  <a:themeElements>
    <a:clrScheme name="Апекс 1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FFFFFF"/>
      </a:accent3>
      <a:accent4>
        <a:srgbClr val="000000"/>
      </a:accent4>
      <a:accent5>
        <a:srgbClr val="E3D9B8"/>
      </a:accent5>
      <a:accent6>
        <a:srgbClr val="8D9F77"/>
      </a:accent6>
      <a:hlink>
        <a:srgbClr val="410082"/>
      </a:hlink>
      <a:folHlink>
        <a:srgbClr val="932968"/>
      </a:folHlink>
    </a:clrScheme>
    <a:fontScheme name="Апекс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Апекс 1">
        <a:dk1>
          <a:srgbClr val="000000"/>
        </a:dk1>
        <a:lt1>
          <a:srgbClr val="FFFFFF"/>
        </a:lt1>
        <a:dk2>
          <a:srgbClr val="69676D"/>
        </a:dk2>
        <a:lt2>
          <a:srgbClr val="C9C2D1"/>
        </a:lt2>
        <a:accent1>
          <a:srgbClr val="CEB966"/>
        </a:accent1>
        <a:accent2>
          <a:srgbClr val="9CB084"/>
        </a:accent2>
        <a:accent3>
          <a:srgbClr val="FFFFFF"/>
        </a:accent3>
        <a:accent4>
          <a:srgbClr val="000000"/>
        </a:accent4>
        <a:accent5>
          <a:srgbClr val="E3D9B8"/>
        </a:accent5>
        <a:accent6>
          <a:srgbClr val="8D9F77"/>
        </a:accent6>
        <a:hlink>
          <a:srgbClr val="410082"/>
        </a:hlink>
        <a:folHlink>
          <a:srgbClr val="9329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5165</TotalTime>
  <Words>931</Words>
  <Application>Microsoft Office PowerPoint</Application>
  <PresentationFormat>Экран (16:10)</PresentationFormat>
  <Paragraphs>214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Понятия и термины</vt:lpstr>
      <vt:lpstr>Понятия и термины</vt:lpstr>
      <vt:lpstr>Презентация PowerPoint</vt:lpstr>
      <vt:lpstr>               Основные характеристики проекта бюджета поселения на 2017-2019 годы (тыс. руб.)</vt:lpstr>
      <vt:lpstr>Планируемые доходы бюджета поселения  на 2017-2019 годы (тыс. руб.)</vt:lpstr>
      <vt:lpstr> Структура доходов бюджета поселения  на 2017-2019 годы (тыс. руб.)</vt:lpstr>
      <vt:lpstr>          Структура безвозмездных поступлений в 2017-2019 годы (тыс. рублей)</vt:lpstr>
      <vt:lpstr>        Динамика прогноза поступлений              налоговых и неналоговых доходов в  2017-2019 годы (тыс. руб.)</vt:lpstr>
      <vt:lpstr>        Структура поступлений налоговых и неналоговых доходов в 2017-2019 годы (тыс. руб.)</vt:lpstr>
      <vt:lpstr>      Структура налоговых доходов бюджета поселения на 2017-2019 годы (тыс. руб.) </vt:lpstr>
      <vt:lpstr>Динамика планируемых поступлений          неналоговых доходов в 2017-2019 годы (тыс. руб.)</vt:lpstr>
      <vt:lpstr>      Структура неналоговых доходов бюджета поселения в 2017-2019 годы (тыс. руб.)</vt:lpstr>
      <vt:lpstr>Расходы бюджета на 2017-2019 год</vt:lpstr>
      <vt:lpstr>          Расходы бюджета поселения по разделам бюджетной классификации расходов на 2017 год (удельный вес, %)</vt:lpstr>
      <vt:lpstr>          Расходы бюджета поселения по разделам бюджетной классификации расходов на 2018 год (удельный вес, %)</vt:lpstr>
      <vt:lpstr>          Расходы бюджета поселения по разделам бюджетной классификации расходов на 2019 год (удельный вес, %)</vt:lpstr>
      <vt:lpstr>             Перечень муниципальных программ, предусмотренных к финансированию в 2017 году</vt:lpstr>
      <vt:lpstr>          Структура расходов бюджета поселения  на 2017 год</vt:lpstr>
      <vt:lpstr>ЗАКЛЮЧЕНИЕ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99</cp:revision>
  <cp:lastPrinted>2017-10-16T01:02:29Z</cp:lastPrinted>
  <dcterms:modified xsi:type="dcterms:W3CDTF">2018-08-13T06:49:50Z</dcterms:modified>
</cp:coreProperties>
</file>